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5"/>
    <p:sldId id="257" r:id="rId46"/>
    <p:sldId id="258" r:id="rId47"/>
    <p:sldId id="259" r:id="rId48"/>
    <p:sldId id="260" r:id="rId49"/>
    <p:sldId id="261" r:id="rId50"/>
    <p:sldId id="262" r:id="rId51"/>
    <p:sldId id="263" r:id="rId52"/>
    <p:sldId id="264" r:id="rId53"/>
    <p:sldId id="265" r:id="rId54"/>
    <p:sldId id="266" r:id="rId55"/>
    <p:sldId id="267" r:id="rId56"/>
    <p:sldId id="268" r:id="rId57"/>
    <p:sldId id="269" r:id="rId58"/>
    <p:sldId id="270" r:id="rId59"/>
    <p:sldId id="271"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dec Pro ExtraBold" charset="1" panose="00000700000000000000"/>
      <p:regular r:id="rId10"/>
    </p:embeddedFont>
    <p:embeddedFont>
      <p:font typeface="Codec Pro ExtraBold Bold" charset="1" panose="00000900000000000000"/>
      <p:regular r:id="rId11"/>
    </p:embeddedFont>
    <p:embeddedFont>
      <p:font typeface="Canva Sans 1" charset="1" panose="020B0503030501040103"/>
      <p:regular r:id="rId12"/>
    </p:embeddedFont>
    <p:embeddedFont>
      <p:font typeface="Canva Sans 1 Bold" charset="1" panose="020B0803030501040103"/>
      <p:regular r:id="rId13"/>
    </p:embeddedFont>
    <p:embeddedFont>
      <p:font typeface="Canva Sans 1 Italics" charset="1" panose="020B0503030501040103"/>
      <p:regular r:id="rId14"/>
    </p:embeddedFont>
    <p:embeddedFont>
      <p:font typeface="Canva Sans 1 Bold Italics" charset="1" panose="020B0803030501040103"/>
      <p:regular r:id="rId15"/>
    </p:embeddedFont>
    <p:embeddedFont>
      <p:font typeface="Canva Sans 2" charset="1" panose="020B0503030501040103"/>
      <p:regular r:id="rId16"/>
    </p:embeddedFont>
    <p:embeddedFont>
      <p:font typeface="Canva Sans 2 Bold" charset="1" panose="020B0803030501040103"/>
      <p:regular r:id="rId17"/>
    </p:embeddedFont>
    <p:embeddedFont>
      <p:font typeface="Canva Sans 2 Italics" charset="1" panose="020B0503030501040103"/>
      <p:regular r:id="rId18"/>
    </p:embeddedFont>
    <p:embeddedFont>
      <p:font typeface="Canva Sans 2 Bold Italics" charset="1" panose="020B0803030501040103"/>
      <p:regular r:id="rId19"/>
    </p:embeddedFont>
    <p:embeddedFont>
      <p:font typeface="Canva Sans 2 Medium" charset="1" panose="020B0603030501040103"/>
      <p:regular r:id="rId20"/>
    </p:embeddedFont>
    <p:embeddedFont>
      <p:font typeface="Canva Sans 2 Medium Italics" charset="1" panose="020B0603030501040103"/>
      <p:regular r:id="rId21"/>
    </p:embeddedFont>
    <p:embeddedFont>
      <p:font typeface="Sahar" charset="1" panose="00000000000000000000"/>
      <p:regular r:id="rId22"/>
    </p:embeddedFont>
    <p:embeddedFont>
      <p:font typeface="Sahar Bold" charset="1" panose="00000000000000000000"/>
      <p:regular r:id="rId23"/>
    </p:embeddedFont>
    <p:embeddedFont>
      <p:font typeface="Sahar Thin" charset="1" panose="00000000000000000000"/>
      <p:regular r:id="rId24"/>
    </p:embeddedFont>
    <p:embeddedFont>
      <p:font typeface="Sahar Extra-Light" charset="1" panose="00000000000000000000"/>
      <p:regular r:id="rId25"/>
    </p:embeddedFont>
    <p:embeddedFont>
      <p:font typeface="Sahar Light" charset="1" panose="00000000000000000000"/>
      <p:regular r:id="rId26"/>
    </p:embeddedFont>
    <p:embeddedFont>
      <p:font typeface="Sahar Semi-Bold" charset="1" panose="00000000000000000000"/>
      <p:regular r:id="rId27"/>
    </p:embeddedFont>
    <p:embeddedFont>
      <p:font typeface="Sahar Ultra-Bold" charset="1" panose="00000000000000000000"/>
      <p:regular r:id="rId28"/>
    </p:embeddedFont>
    <p:embeddedFont>
      <p:font typeface="Sahar Heavy" charset="1" panose="00000000000000000000"/>
      <p:regular r:id="rId29"/>
    </p:embeddedFont>
    <p:embeddedFont>
      <p:font typeface="Sahar Heavy Italics" charset="1" panose="00000000000000000000"/>
      <p:regular r:id="rId30"/>
    </p:embeddedFont>
    <p:embeddedFont>
      <p:font typeface="Muli" charset="1" panose="00000500000000000000"/>
      <p:regular r:id="rId31"/>
    </p:embeddedFont>
    <p:embeddedFont>
      <p:font typeface="Muli Bold" charset="1" panose="00000800000000000000"/>
      <p:regular r:id="rId32"/>
    </p:embeddedFont>
    <p:embeddedFont>
      <p:font typeface="Muli Italics" charset="1" panose="00000500000000000000"/>
      <p:regular r:id="rId33"/>
    </p:embeddedFont>
    <p:embeddedFont>
      <p:font typeface="Muli Bold Italics" charset="1" panose="00000800000000000000"/>
      <p:regular r:id="rId34"/>
    </p:embeddedFont>
    <p:embeddedFont>
      <p:font typeface="Muli Extra-Light" charset="1" panose="00000300000000000000"/>
      <p:regular r:id="rId35"/>
    </p:embeddedFont>
    <p:embeddedFont>
      <p:font typeface="Muli Extra-Light Italics" charset="1" panose="00000300000000000000"/>
      <p:regular r:id="rId36"/>
    </p:embeddedFont>
    <p:embeddedFont>
      <p:font typeface="Muli Light" charset="1" panose="00000400000000000000"/>
      <p:regular r:id="rId37"/>
    </p:embeddedFont>
    <p:embeddedFont>
      <p:font typeface="Muli Light Italics" charset="1" panose="00000400000000000000"/>
      <p:regular r:id="rId38"/>
    </p:embeddedFont>
    <p:embeddedFont>
      <p:font typeface="Muli Semi-Bold" charset="1" panose="00000700000000000000"/>
      <p:regular r:id="rId39"/>
    </p:embeddedFont>
    <p:embeddedFont>
      <p:font typeface="Muli Semi-Bold Italics" charset="1" panose="00000700000000000000"/>
      <p:regular r:id="rId40"/>
    </p:embeddedFont>
    <p:embeddedFont>
      <p:font typeface="Muli Ultra-Bold" charset="1" panose="00000900000000000000"/>
      <p:regular r:id="rId41"/>
    </p:embeddedFont>
    <p:embeddedFont>
      <p:font typeface="Muli Ultra-Bold Italics" charset="1" panose="00000900000000000000"/>
      <p:regular r:id="rId42"/>
    </p:embeddedFont>
    <p:embeddedFont>
      <p:font typeface="Muli Heavy" charset="1" panose="00000A00000000000000"/>
      <p:regular r:id="rId43"/>
    </p:embeddedFont>
    <p:embeddedFont>
      <p:font typeface="Muli Heavy Italics" charset="1" panose="00000A0000000000000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slides/slide1.xml" Type="http://schemas.openxmlformats.org/officeDocument/2006/relationships/slide"/><Relationship Id="rId46" Target="slides/slide2.xml" Type="http://schemas.openxmlformats.org/officeDocument/2006/relationships/slide"/><Relationship Id="rId47" Target="slides/slide3.xml" Type="http://schemas.openxmlformats.org/officeDocument/2006/relationships/slide"/><Relationship Id="rId48" Target="slides/slide4.xml" Type="http://schemas.openxmlformats.org/officeDocument/2006/relationships/slide"/><Relationship Id="rId49" Target="slides/slide5.xml" Type="http://schemas.openxmlformats.org/officeDocument/2006/relationships/slide"/><Relationship Id="rId5" Target="tableStyles.xml" Type="http://schemas.openxmlformats.org/officeDocument/2006/relationships/tableStyles"/><Relationship Id="rId50" Target="slides/slide6.xml" Type="http://schemas.openxmlformats.org/officeDocument/2006/relationships/slide"/><Relationship Id="rId51" Target="slides/slide7.xml" Type="http://schemas.openxmlformats.org/officeDocument/2006/relationships/slide"/><Relationship Id="rId52" Target="slides/slide8.xml" Type="http://schemas.openxmlformats.org/officeDocument/2006/relationships/slide"/><Relationship Id="rId53" Target="slides/slide9.xml" Type="http://schemas.openxmlformats.org/officeDocument/2006/relationships/slide"/><Relationship Id="rId54" Target="slides/slide10.xml" Type="http://schemas.openxmlformats.org/officeDocument/2006/relationships/slide"/><Relationship Id="rId55" Target="slides/slide11.xml" Type="http://schemas.openxmlformats.org/officeDocument/2006/relationships/slide"/><Relationship Id="rId56" Target="slides/slide12.xml" Type="http://schemas.openxmlformats.org/officeDocument/2006/relationships/slide"/><Relationship Id="rId57" Target="slides/slide13.xml" Type="http://schemas.openxmlformats.org/officeDocument/2006/relationships/slide"/><Relationship Id="rId58" Target="slides/slide14.xml" Type="http://schemas.openxmlformats.org/officeDocument/2006/relationships/slide"/><Relationship Id="rId59" Target="slides/slide15.xml" Type="http://schemas.openxmlformats.org/officeDocument/2006/relationships/slide"/><Relationship Id="rId6" Target="fonts/font6.fntdata" Type="http://schemas.openxmlformats.org/officeDocument/2006/relationships/font"/><Relationship Id="rId60" Target="slides/slide1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7682761">
            <a:off x="-1383321" y="-18594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11530" y="2584816"/>
            <a:ext cx="16664940" cy="5117367"/>
            <a:chOff x="0" y="0"/>
            <a:chExt cx="22219920" cy="6823157"/>
          </a:xfrm>
        </p:grpSpPr>
        <p:sp>
          <p:nvSpPr>
            <p:cNvPr name="Freeform 4" id="4"/>
            <p:cNvSpPr/>
            <p:nvPr/>
          </p:nvSpPr>
          <p:spPr>
            <a:xfrm flipH="false" flipV="false" rot="0">
              <a:off x="20517271" y="0"/>
              <a:ext cx="1702649" cy="1702649"/>
            </a:xfrm>
            <a:custGeom>
              <a:avLst/>
              <a:gdLst/>
              <a:ahLst/>
              <a:cxnLst/>
              <a:rect r="r" b="b" t="t" l="l"/>
              <a:pathLst>
                <a:path h="1702649" w="1702649">
                  <a:moveTo>
                    <a:pt x="0" y="0"/>
                  </a:moveTo>
                  <a:lnTo>
                    <a:pt x="1702649" y="0"/>
                  </a:lnTo>
                  <a:lnTo>
                    <a:pt x="1702649" y="1702649"/>
                  </a:lnTo>
                  <a:lnTo>
                    <a:pt x="0" y="17026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37200" y="5842424"/>
              <a:ext cx="10566401" cy="980732"/>
            </a:xfrm>
            <a:prstGeom prst="rect">
              <a:avLst/>
            </a:prstGeom>
          </p:spPr>
          <p:txBody>
            <a:bodyPr anchor="t" rtlCol="false" tIns="0" lIns="0" bIns="0" rIns="0">
              <a:spAutoFit/>
            </a:bodyPr>
            <a:lstStyle/>
            <a:p>
              <a:pPr algn="ctr">
                <a:lnSpc>
                  <a:spcPts val="3032"/>
                </a:lnSpc>
              </a:pPr>
              <a:r>
                <a:rPr lang="en-US" sz="2166" spc="108">
                  <a:solidFill>
                    <a:srgbClr val="231F20"/>
                  </a:solidFill>
                  <a:latin typeface="Canva Sans 1"/>
                </a:rPr>
                <a:t>Presented By: Moiz Zulfiqar (24543), Abdullah Maqsood(24448) &amp; Muhammad Zauraiz (24486)</a:t>
              </a:r>
            </a:p>
          </p:txBody>
        </p:sp>
        <p:sp>
          <p:nvSpPr>
            <p:cNvPr name="TextBox 6" id="6"/>
            <p:cNvSpPr txBox="true"/>
            <p:nvPr/>
          </p:nvSpPr>
          <p:spPr>
            <a:xfrm rot="0">
              <a:off x="0" y="737024"/>
              <a:ext cx="21640800" cy="5143500"/>
            </a:xfrm>
            <a:prstGeom prst="rect">
              <a:avLst/>
            </a:prstGeom>
          </p:spPr>
          <p:txBody>
            <a:bodyPr anchor="t" rtlCol="false" tIns="0" lIns="0" bIns="0" rIns="0">
              <a:spAutoFit/>
            </a:bodyPr>
            <a:lstStyle/>
            <a:p>
              <a:pPr algn="ctr">
                <a:lnSpc>
                  <a:spcPts val="9960"/>
                </a:lnSpc>
              </a:pPr>
              <a:r>
                <a:rPr lang="en-US" sz="8300" spc="564">
                  <a:solidFill>
                    <a:srgbClr val="F35000"/>
                  </a:solidFill>
                  <a:latin typeface="Codec Pro ExtraBold"/>
                </a:rPr>
                <a:t>Daraz Ecommerce ChatBot </a:t>
              </a:r>
              <a:r>
                <a:rPr lang="en-US" sz="8300" spc="564">
                  <a:solidFill>
                    <a:srgbClr val="000000"/>
                  </a:solidFill>
                  <a:latin typeface="Codec Pro ExtraBold"/>
                </a:rPr>
                <a:t>Using RAG To Improve Customer Interaction</a:t>
              </a:r>
            </a:p>
          </p:txBody>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0" y="9556453"/>
            <a:ext cx="18288000" cy="730547"/>
            <a:chOff x="0" y="0"/>
            <a:chExt cx="4816593" cy="192407"/>
          </a:xfrm>
        </p:grpSpPr>
        <p:sp>
          <p:nvSpPr>
            <p:cNvPr name="Freeform 3" id="3"/>
            <p:cNvSpPr/>
            <p:nvPr/>
          </p:nvSpPr>
          <p:spPr>
            <a:xfrm flipH="false" flipV="false" rot="0">
              <a:off x="0" y="0"/>
              <a:ext cx="4816592" cy="192408"/>
            </a:xfrm>
            <a:custGeom>
              <a:avLst/>
              <a:gdLst/>
              <a:ahLst/>
              <a:cxnLst/>
              <a:rect r="r" b="b" t="t" l="l"/>
              <a:pathLst>
                <a:path h="192408" w="4816592">
                  <a:moveTo>
                    <a:pt x="0" y="0"/>
                  </a:moveTo>
                  <a:lnTo>
                    <a:pt x="4816592" y="0"/>
                  </a:lnTo>
                  <a:lnTo>
                    <a:pt x="4816592" y="192408"/>
                  </a:lnTo>
                  <a:lnTo>
                    <a:pt x="0" y="192408"/>
                  </a:lnTo>
                  <a:close/>
                </a:path>
              </a:pathLst>
            </a:custGeom>
            <a:solidFill>
              <a:srgbClr val="F37221"/>
            </a:solidFill>
          </p:spPr>
        </p:sp>
        <p:sp>
          <p:nvSpPr>
            <p:cNvPr name="TextBox 4" id="4"/>
            <p:cNvSpPr txBox="true"/>
            <p:nvPr/>
          </p:nvSpPr>
          <p:spPr>
            <a:xfrm>
              <a:off x="0" y="-57150"/>
              <a:ext cx="4816593" cy="249557"/>
            </a:xfrm>
            <a:prstGeom prst="rect">
              <a:avLst/>
            </a:prstGeom>
          </p:spPr>
          <p:txBody>
            <a:bodyPr anchor="ctr" rtlCol="false" tIns="50800" lIns="50800" bIns="50800" rIns="50800"/>
            <a:lstStyle/>
            <a:p>
              <a:pPr algn="ctr">
                <a:lnSpc>
                  <a:spcPts val="3632"/>
                </a:lnSpc>
              </a:pPr>
            </a:p>
          </p:txBody>
        </p:sp>
      </p:grpSp>
      <p:sp>
        <p:nvSpPr>
          <p:cNvPr name="TextBox 5" id="5"/>
          <p:cNvSpPr txBox="true"/>
          <p:nvPr/>
        </p:nvSpPr>
        <p:spPr>
          <a:xfrm rot="0">
            <a:off x="5475152" y="47617"/>
            <a:ext cx="7337695" cy="981083"/>
          </a:xfrm>
          <a:prstGeom prst="rect">
            <a:avLst/>
          </a:prstGeom>
        </p:spPr>
        <p:txBody>
          <a:bodyPr anchor="t" rtlCol="false" tIns="0" lIns="0" bIns="0" rIns="0">
            <a:spAutoFit/>
          </a:bodyPr>
          <a:lstStyle/>
          <a:p>
            <a:pPr algn="ctr" marL="0" indent="0" lvl="0">
              <a:lnSpc>
                <a:spcPts val="8049"/>
              </a:lnSpc>
              <a:spcBef>
                <a:spcPct val="0"/>
              </a:spcBef>
            </a:pPr>
            <a:r>
              <a:rPr lang="en-US" sz="5832" spc="291">
                <a:solidFill>
                  <a:srgbClr val="F35000"/>
                </a:solidFill>
                <a:latin typeface="Canva Sans 1 Bold"/>
              </a:rPr>
              <a:t>Prompts</a:t>
            </a:r>
          </a:p>
        </p:txBody>
      </p:sp>
      <p:grpSp>
        <p:nvGrpSpPr>
          <p:cNvPr name="Group 6" id="6"/>
          <p:cNvGrpSpPr/>
          <p:nvPr/>
        </p:nvGrpSpPr>
        <p:grpSpPr>
          <a:xfrm rot="0">
            <a:off x="2353229" y="1631571"/>
            <a:ext cx="13581541" cy="7626729"/>
            <a:chOff x="0" y="0"/>
            <a:chExt cx="18108722" cy="10168972"/>
          </a:xfrm>
        </p:grpSpPr>
        <p:grpSp>
          <p:nvGrpSpPr>
            <p:cNvPr name="Group 7" id="7"/>
            <p:cNvGrpSpPr/>
            <p:nvPr/>
          </p:nvGrpSpPr>
          <p:grpSpPr>
            <a:xfrm rot="0">
              <a:off x="0" y="678493"/>
              <a:ext cx="8693952" cy="9490480"/>
              <a:chOff x="0" y="0"/>
              <a:chExt cx="1046652" cy="1142545"/>
            </a:xfrm>
          </p:grpSpPr>
          <p:sp>
            <p:nvSpPr>
              <p:cNvPr name="Freeform 8" id="8"/>
              <p:cNvSpPr/>
              <p:nvPr/>
            </p:nvSpPr>
            <p:spPr>
              <a:xfrm flipH="false" flipV="false" rot="0">
                <a:off x="0" y="0"/>
                <a:ext cx="1046652" cy="1142545"/>
              </a:xfrm>
              <a:custGeom>
                <a:avLst/>
                <a:gdLst/>
                <a:ahLst/>
                <a:cxnLst/>
                <a:rect r="r" b="b" t="t" l="l"/>
                <a:pathLst>
                  <a:path h="1142545" w="1046652">
                    <a:moveTo>
                      <a:pt x="21372" y="0"/>
                    </a:moveTo>
                    <a:lnTo>
                      <a:pt x="1025280" y="0"/>
                    </a:lnTo>
                    <a:cubicBezTo>
                      <a:pt x="1037083" y="0"/>
                      <a:pt x="1046652" y="9569"/>
                      <a:pt x="1046652" y="21372"/>
                    </a:cubicBezTo>
                    <a:lnTo>
                      <a:pt x="1046652" y="1121173"/>
                    </a:lnTo>
                    <a:cubicBezTo>
                      <a:pt x="1046652" y="1126841"/>
                      <a:pt x="1044400" y="1132277"/>
                      <a:pt x="1040392" y="1136285"/>
                    </a:cubicBezTo>
                    <a:cubicBezTo>
                      <a:pt x="1036384" y="1140293"/>
                      <a:pt x="1030948" y="1142545"/>
                      <a:pt x="1025280" y="1142545"/>
                    </a:cubicBezTo>
                    <a:lnTo>
                      <a:pt x="21372" y="1142545"/>
                    </a:lnTo>
                    <a:cubicBezTo>
                      <a:pt x="9569" y="1142545"/>
                      <a:pt x="0" y="1132976"/>
                      <a:pt x="0" y="1121173"/>
                    </a:cubicBezTo>
                    <a:lnTo>
                      <a:pt x="0" y="21372"/>
                    </a:lnTo>
                    <a:cubicBezTo>
                      <a:pt x="0" y="9569"/>
                      <a:pt x="9569" y="0"/>
                      <a:pt x="21372" y="0"/>
                    </a:cubicBezTo>
                    <a:close/>
                  </a:path>
                </a:pathLst>
              </a:custGeom>
              <a:solidFill>
                <a:srgbClr val="000000">
                  <a:alpha val="0"/>
                </a:srgbClr>
              </a:solidFill>
              <a:ln w="38100" cap="sq">
                <a:solidFill>
                  <a:srgbClr val="F47C00"/>
                </a:solidFill>
                <a:prstDash val="solid"/>
                <a:miter/>
              </a:ln>
            </p:spPr>
          </p:sp>
          <p:sp>
            <p:nvSpPr>
              <p:cNvPr name="TextBox 9" id="9"/>
              <p:cNvSpPr txBox="true"/>
              <p:nvPr/>
            </p:nvSpPr>
            <p:spPr>
              <a:xfrm>
                <a:off x="0" y="-47625"/>
                <a:ext cx="1046652" cy="1190170"/>
              </a:xfrm>
              <a:prstGeom prst="rect">
                <a:avLst/>
              </a:prstGeom>
            </p:spPr>
            <p:txBody>
              <a:bodyPr anchor="ctr" rtlCol="false" tIns="50800" lIns="50800" bIns="50800" rIns="50800"/>
              <a:lstStyle/>
              <a:p>
                <a:pPr algn="ctr">
                  <a:lnSpc>
                    <a:spcPts val="3212"/>
                  </a:lnSpc>
                </a:pPr>
              </a:p>
            </p:txBody>
          </p:sp>
        </p:grpSp>
        <p:grpSp>
          <p:nvGrpSpPr>
            <p:cNvPr name="Group 10" id="10"/>
            <p:cNvGrpSpPr/>
            <p:nvPr/>
          </p:nvGrpSpPr>
          <p:grpSpPr>
            <a:xfrm rot="0">
              <a:off x="1795354" y="0"/>
              <a:ext cx="4621514" cy="1356985"/>
              <a:chOff x="0" y="0"/>
              <a:chExt cx="405394" cy="119033"/>
            </a:xfrm>
          </p:grpSpPr>
          <p:sp>
            <p:nvSpPr>
              <p:cNvPr name="Freeform 11" id="11"/>
              <p:cNvSpPr/>
              <p:nvPr/>
            </p:nvSpPr>
            <p:spPr>
              <a:xfrm flipH="false" flipV="false" rot="0">
                <a:off x="0" y="0"/>
                <a:ext cx="405394" cy="119033"/>
              </a:xfrm>
              <a:custGeom>
                <a:avLst/>
                <a:gdLst/>
                <a:ahLst/>
                <a:cxnLst/>
                <a:rect r="r" b="b" t="t" l="l"/>
                <a:pathLst>
                  <a:path h="119033" w="405394">
                    <a:moveTo>
                      <a:pt x="31270" y="0"/>
                    </a:moveTo>
                    <a:lnTo>
                      <a:pt x="374124" y="0"/>
                    </a:lnTo>
                    <a:cubicBezTo>
                      <a:pt x="391394" y="0"/>
                      <a:pt x="405394" y="14000"/>
                      <a:pt x="405394" y="31270"/>
                    </a:cubicBezTo>
                    <a:lnTo>
                      <a:pt x="405394" y="87763"/>
                    </a:lnTo>
                    <a:cubicBezTo>
                      <a:pt x="405394" y="105033"/>
                      <a:pt x="391394" y="119033"/>
                      <a:pt x="374124" y="119033"/>
                    </a:cubicBezTo>
                    <a:lnTo>
                      <a:pt x="31270" y="119033"/>
                    </a:lnTo>
                    <a:cubicBezTo>
                      <a:pt x="14000" y="119033"/>
                      <a:pt x="0" y="105033"/>
                      <a:pt x="0" y="87763"/>
                    </a:cubicBezTo>
                    <a:lnTo>
                      <a:pt x="0" y="31270"/>
                    </a:lnTo>
                    <a:cubicBezTo>
                      <a:pt x="0" y="14000"/>
                      <a:pt x="14000" y="0"/>
                      <a:pt x="31270" y="0"/>
                    </a:cubicBezTo>
                    <a:close/>
                  </a:path>
                </a:pathLst>
              </a:custGeom>
              <a:solidFill>
                <a:srgbClr val="F37221"/>
              </a:solidFill>
            </p:spPr>
          </p:sp>
          <p:sp>
            <p:nvSpPr>
              <p:cNvPr name="TextBox 12" id="12"/>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2 Bold"/>
                  </a:rPr>
                  <a:t>Main &amp; Seller</a:t>
                </a:r>
              </a:p>
            </p:txBody>
          </p:sp>
        </p:grpSp>
        <p:sp>
          <p:nvSpPr>
            <p:cNvPr name="TextBox 13" id="13"/>
            <p:cNvSpPr txBox="true"/>
            <p:nvPr/>
          </p:nvSpPr>
          <p:spPr>
            <a:xfrm rot="0">
              <a:off x="231861" y="1426835"/>
              <a:ext cx="8230231" cy="8503497"/>
            </a:xfrm>
            <a:prstGeom prst="rect">
              <a:avLst/>
            </a:prstGeom>
          </p:spPr>
          <p:txBody>
            <a:bodyPr anchor="t" rtlCol="false" tIns="0" lIns="0" bIns="0" rIns="0">
              <a:spAutoFit/>
            </a:bodyPr>
            <a:lstStyle/>
            <a:p>
              <a:pPr algn="ctr">
                <a:lnSpc>
                  <a:spcPts val="3639"/>
                </a:lnSpc>
              </a:pPr>
              <a:r>
                <a:rPr lang="en-US" sz="2599" spc="25">
                  <a:solidFill>
                    <a:srgbClr val="000000"/>
                  </a:solidFill>
                  <a:latin typeface="Canva Sans 2"/>
                </a:rPr>
                <a:t>Based on the detailed information below, please provide a comprehensive answer to the customer's query:</a:t>
              </a:r>
            </a:p>
            <a:p>
              <a:pPr algn="ctr">
                <a:lnSpc>
                  <a:spcPts val="3639"/>
                </a:lnSpc>
              </a:pPr>
            </a:p>
            <a:p>
              <a:pPr algn="ctr">
                <a:lnSpc>
                  <a:spcPts val="3639"/>
                </a:lnSpc>
              </a:pPr>
              <a:r>
                <a:rPr lang="en-US" sz="2599" spc="25">
                  <a:solidFill>
                    <a:srgbClr val="000000"/>
                  </a:solidFill>
                  <a:latin typeface="Canva Sans 2"/>
                </a:rPr>
                <a:t>{content}</a:t>
              </a:r>
            </a:p>
            <a:p>
              <a:pPr algn="ctr">
                <a:lnSpc>
                  <a:spcPts val="3639"/>
                </a:lnSpc>
              </a:pPr>
            </a:p>
            <a:p>
              <a:pPr algn="ctr">
                <a:lnSpc>
                  <a:spcPts val="3639"/>
                </a:lnSpc>
              </a:pPr>
              <a:r>
                <a:rPr lang="en-US" sz="2599" spc="25">
                  <a:solidFill>
                    <a:srgbClr val="000000"/>
                  </a:solidFill>
                  <a:latin typeface="Canva Sans 2"/>
                </a:rPr>
                <a:t>Question: {question}</a:t>
              </a:r>
            </a:p>
            <a:p>
              <a:pPr algn="ctr">
                <a:lnSpc>
                  <a:spcPts val="3639"/>
                </a:lnSpc>
              </a:pPr>
            </a:p>
            <a:p>
              <a:pPr algn="ctr">
                <a:lnSpc>
                  <a:spcPts val="3639"/>
                </a:lnSpc>
                <a:spcBef>
                  <a:spcPct val="0"/>
                </a:spcBef>
              </a:pPr>
              <a:r>
                <a:rPr lang="en-US" sz="2599" spc="25">
                  <a:solidFill>
                    <a:srgbClr val="000000"/>
                  </a:solidFill>
                  <a:latin typeface="Canva Sans 2"/>
                </a:rPr>
                <a:t>Your response should comprehensively integrate the information provided, accurately reflecting the key points and offering a clear, well-structured answer.</a:t>
              </a:r>
            </a:p>
          </p:txBody>
        </p:sp>
        <p:grpSp>
          <p:nvGrpSpPr>
            <p:cNvPr name="Group 14" id="14"/>
            <p:cNvGrpSpPr/>
            <p:nvPr/>
          </p:nvGrpSpPr>
          <p:grpSpPr>
            <a:xfrm rot="0">
              <a:off x="9414770" y="678493"/>
              <a:ext cx="8693952" cy="9490480"/>
              <a:chOff x="0" y="0"/>
              <a:chExt cx="1046652" cy="1142545"/>
            </a:xfrm>
          </p:grpSpPr>
          <p:sp>
            <p:nvSpPr>
              <p:cNvPr name="Freeform 15" id="15"/>
              <p:cNvSpPr/>
              <p:nvPr/>
            </p:nvSpPr>
            <p:spPr>
              <a:xfrm flipH="false" flipV="false" rot="0">
                <a:off x="0" y="0"/>
                <a:ext cx="1046652" cy="1142545"/>
              </a:xfrm>
              <a:custGeom>
                <a:avLst/>
                <a:gdLst/>
                <a:ahLst/>
                <a:cxnLst/>
                <a:rect r="r" b="b" t="t" l="l"/>
                <a:pathLst>
                  <a:path h="1142545" w="1046652">
                    <a:moveTo>
                      <a:pt x="21372" y="0"/>
                    </a:moveTo>
                    <a:lnTo>
                      <a:pt x="1025280" y="0"/>
                    </a:lnTo>
                    <a:cubicBezTo>
                      <a:pt x="1037083" y="0"/>
                      <a:pt x="1046652" y="9569"/>
                      <a:pt x="1046652" y="21372"/>
                    </a:cubicBezTo>
                    <a:lnTo>
                      <a:pt x="1046652" y="1121173"/>
                    </a:lnTo>
                    <a:cubicBezTo>
                      <a:pt x="1046652" y="1126841"/>
                      <a:pt x="1044400" y="1132277"/>
                      <a:pt x="1040392" y="1136285"/>
                    </a:cubicBezTo>
                    <a:cubicBezTo>
                      <a:pt x="1036384" y="1140293"/>
                      <a:pt x="1030948" y="1142545"/>
                      <a:pt x="1025280" y="1142545"/>
                    </a:cubicBezTo>
                    <a:lnTo>
                      <a:pt x="21372" y="1142545"/>
                    </a:lnTo>
                    <a:cubicBezTo>
                      <a:pt x="9569" y="1142545"/>
                      <a:pt x="0" y="1132976"/>
                      <a:pt x="0" y="1121173"/>
                    </a:cubicBezTo>
                    <a:lnTo>
                      <a:pt x="0" y="21372"/>
                    </a:lnTo>
                    <a:cubicBezTo>
                      <a:pt x="0" y="9569"/>
                      <a:pt x="9569" y="0"/>
                      <a:pt x="21372" y="0"/>
                    </a:cubicBezTo>
                    <a:close/>
                  </a:path>
                </a:pathLst>
              </a:custGeom>
              <a:solidFill>
                <a:srgbClr val="000000">
                  <a:alpha val="0"/>
                </a:srgbClr>
              </a:solidFill>
              <a:ln w="38100" cap="sq">
                <a:solidFill>
                  <a:srgbClr val="F47C00"/>
                </a:solidFill>
                <a:prstDash val="solid"/>
                <a:miter/>
              </a:ln>
            </p:spPr>
          </p:sp>
          <p:sp>
            <p:nvSpPr>
              <p:cNvPr name="TextBox 16" id="16"/>
              <p:cNvSpPr txBox="true"/>
              <p:nvPr/>
            </p:nvSpPr>
            <p:spPr>
              <a:xfrm>
                <a:off x="0" y="-47625"/>
                <a:ext cx="1046652" cy="1190170"/>
              </a:xfrm>
              <a:prstGeom prst="rect">
                <a:avLst/>
              </a:prstGeom>
            </p:spPr>
            <p:txBody>
              <a:bodyPr anchor="ctr" rtlCol="false" tIns="50800" lIns="50800" bIns="50800" rIns="50800"/>
              <a:lstStyle/>
              <a:p>
                <a:pPr algn="ctr">
                  <a:lnSpc>
                    <a:spcPts val="3212"/>
                  </a:lnSpc>
                </a:pPr>
              </a:p>
            </p:txBody>
          </p:sp>
        </p:grpSp>
        <p:grpSp>
          <p:nvGrpSpPr>
            <p:cNvPr name="Group 17" id="17"/>
            <p:cNvGrpSpPr/>
            <p:nvPr/>
          </p:nvGrpSpPr>
          <p:grpSpPr>
            <a:xfrm rot="0">
              <a:off x="11210123" y="0"/>
              <a:ext cx="4621514" cy="1356985"/>
              <a:chOff x="0" y="0"/>
              <a:chExt cx="405394" cy="119033"/>
            </a:xfrm>
          </p:grpSpPr>
          <p:sp>
            <p:nvSpPr>
              <p:cNvPr name="Freeform 18" id="18"/>
              <p:cNvSpPr/>
              <p:nvPr/>
            </p:nvSpPr>
            <p:spPr>
              <a:xfrm flipH="false" flipV="false" rot="0">
                <a:off x="0" y="0"/>
                <a:ext cx="405394" cy="119033"/>
              </a:xfrm>
              <a:custGeom>
                <a:avLst/>
                <a:gdLst/>
                <a:ahLst/>
                <a:cxnLst/>
                <a:rect r="r" b="b" t="t" l="l"/>
                <a:pathLst>
                  <a:path h="119033" w="405394">
                    <a:moveTo>
                      <a:pt x="31270" y="0"/>
                    </a:moveTo>
                    <a:lnTo>
                      <a:pt x="374124" y="0"/>
                    </a:lnTo>
                    <a:cubicBezTo>
                      <a:pt x="391394" y="0"/>
                      <a:pt x="405394" y="14000"/>
                      <a:pt x="405394" y="31270"/>
                    </a:cubicBezTo>
                    <a:lnTo>
                      <a:pt x="405394" y="87763"/>
                    </a:lnTo>
                    <a:cubicBezTo>
                      <a:pt x="405394" y="105033"/>
                      <a:pt x="391394" y="119033"/>
                      <a:pt x="374124" y="119033"/>
                    </a:cubicBezTo>
                    <a:lnTo>
                      <a:pt x="31270" y="119033"/>
                    </a:lnTo>
                    <a:cubicBezTo>
                      <a:pt x="14000" y="119033"/>
                      <a:pt x="0" y="105033"/>
                      <a:pt x="0" y="87763"/>
                    </a:cubicBezTo>
                    <a:lnTo>
                      <a:pt x="0" y="31270"/>
                    </a:lnTo>
                    <a:cubicBezTo>
                      <a:pt x="0" y="14000"/>
                      <a:pt x="14000" y="0"/>
                      <a:pt x="31270" y="0"/>
                    </a:cubicBezTo>
                    <a:close/>
                  </a:path>
                </a:pathLst>
              </a:custGeom>
              <a:solidFill>
                <a:srgbClr val="F37221"/>
              </a:solidFill>
            </p:spPr>
          </p:sp>
          <p:sp>
            <p:nvSpPr>
              <p:cNvPr name="TextBox 19" id="19"/>
              <p:cNvSpPr txBox="true"/>
              <p:nvPr/>
            </p:nvSpPr>
            <p:spPr>
              <a:xfrm>
                <a:off x="0" y="-47625"/>
                <a:ext cx="405394" cy="166658"/>
              </a:xfrm>
              <a:prstGeom prst="rect">
                <a:avLst/>
              </a:prstGeom>
            </p:spPr>
            <p:txBody>
              <a:bodyPr anchor="ctr" rtlCol="false" tIns="50800" lIns="50800" bIns="50800" rIns="50800"/>
              <a:lstStyle/>
              <a:p>
                <a:pPr algn="ctr">
                  <a:lnSpc>
                    <a:spcPts val="3212"/>
                  </a:lnSpc>
                </a:pPr>
                <a:r>
                  <a:rPr lang="en-US" sz="2294" spc="22">
                    <a:solidFill>
                      <a:srgbClr val="FFFFFF"/>
                    </a:solidFill>
                    <a:latin typeface="Canva Sans 2 Bold"/>
                  </a:rPr>
                  <a:t>Products</a:t>
                </a:r>
              </a:p>
            </p:txBody>
          </p:sp>
        </p:grpSp>
        <p:sp>
          <p:nvSpPr>
            <p:cNvPr name="TextBox 20" id="20"/>
            <p:cNvSpPr txBox="true"/>
            <p:nvPr/>
          </p:nvSpPr>
          <p:spPr>
            <a:xfrm rot="0">
              <a:off x="9646631" y="1426835"/>
              <a:ext cx="8230231" cy="8296910"/>
            </a:xfrm>
            <a:prstGeom prst="rect">
              <a:avLst/>
            </a:prstGeom>
          </p:spPr>
          <p:txBody>
            <a:bodyPr anchor="t" rtlCol="false" tIns="0" lIns="0" bIns="0" rIns="0">
              <a:spAutoFit/>
            </a:bodyPr>
            <a:lstStyle/>
            <a:p>
              <a:pPr algn="ctr">
                <a:lnSpc>
                  <a:spcPts val="3639"/>
                </a:lnSpc>
              </a:pPr>
              <a:r>
                <a:rPr lang="en-US" sz="2599" spc="25">
                  <a:solidFill>
                    <a:srgbClr val="000000"/>
                  </a:solidFill>
                  <a:latin typeface="Canva Sans 2"/>
                </a:rPr>
                <a:t>Customer Question: {question}</a:t>
              </a:r>
            </a:p>
            <a:p>
              <a:pPr algn="ctr">
                <a:lnSpc>
                  <a:spcPts val="3639"/>
                </a:lnSpc>
              </a:pPr>
              <a:r>
                <a:rPr lang="en-US" sz="2599" spc="25">
                  <a:solidFill>
                    <a:srgbClr val="000000"/>
                  </a:solidFill>
                  <a:latin typeface="Canva Sans 2"/>
                </a:rPr>
                <a:t>Product List:</a:t>
              </a:r>
            </a:p>
            <a:p>
              <a:pPr algn="ctr">
                <a:lnSpc>
                  <a:spcPts val="3639"/>
                </a:lnSpc>
              </a:pPr>
            </a:p>
            <a:p>
              <a:pPr algn="ctr">
                <a:lnSpc>
                  <a:spcPts val="3639"/>
                </a:lnSpc>
              </a:pPr>
              <a:r>
                <a:rPr lang="en-US" sz="2599" spc="25">
                  <a:solidFill>
                    <a:srgbClr val="000000"/>
                  </a:solidFill>
                  <a:latin typeface="Canva Sans 2"/>
                </a:rPr>
                <a:t>{content}</a:t>
              </a:r>
            </a:p>
            <a:p>
              <a:pPr algn="ctr">
                <a:lnSpc>
                  <a:spcPts val="3639"/>
                </a:lnSpc>
              </a:pPr>
            </a:p>
            <a:p>
              <a:pPr algn="ctr">
                <a:lnSpc>
                  <a:spcPts val="3919"/>
                </a:lnSpc>
                <a:spcBef>
                  <a:spcPct val="0"/>
                </a:spcBef>
              </a:pPr>
              <a:r>
                <a:rPr lang="en-US" sz="2799" spc="27">
                  <a:solidFill>
                    <a:srgbClr val="000000"/>
                  </a:solidFill>
                  <a:latin typeface="Canva Sans 2"/>
                </a:rPr>
                <a:t>Based on the above product list, please provide a helpful and engaging answer that encourages the customer to consider the options and possibly make a purchase. Highlight the key features and benefits of the products listed.</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6027072" y="-871408"/>
            <a:ext cx="3471959" cy="1900108"/>
          </a:xfrm>
          <a:custGeom>
            <a:avLst/>
            <a:gdLst/>
            <a:ahLst/>
            <a:cxnLst/>
            <a:rect r="r" b="b" t="t" l="l"/>
            <a:pathLst>
              <a:path h="1900108" w="3471959">
                <a:moveTo>
                  <a:pt x="0" y="0"/>
                </a:moveTo>
                <a:lnTo>
                  <a:pt x="3471959" y="0"/>
                </a:lnTo>
                <a:lnTo>
                  <a:pt x="3471959" y="1900108"/>
                </a:lnTo>
                <a:lnTo>
                  <a:pt x="0" y="1900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24567"/>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Main: "What are your refund policies?"</a:t>
            </a:r>
          </a:p>
        </p:txBody>
      </p:sp>
      <p:sp>
        <p:nvSpPr>
          <p:cNvPr name="TextBox 4" id="4"/>
          <p:cNvSpPr txBox="true"/>
          <p:nvPr/>
        </p:nvSpPr>
        <p:spPr>
          <a:xfrm rot="0">
            <a:off x="1028700" y="2049957"/>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Daraz's refund policy allows for returns or refunds on items that are damaged, defective, incorrect, or incomplete. However, for device-related issues after usage or beyond the return policy period, it is recommended to check if the item is covered under Seller or Brand Warranty. </a:t>
            </a:r>
            <a:r>
              <a:rPr lang="en-US" sz="1548" spc="-15">
                <a:solidFill>
                  <a:srgbClr val="000000"/>
                </a:solidFill>
                <a:latin typeface="Muli Bold"/>
              </a:rPr>
              <a:t>Items that are non-returnable include any custom-made items. For Buy More, Save More orders, partial cancellations are not permitted, but partial returns are allowed. This means that if you wish to return certain items from a Buy More, Save More order, you can do so, but you would need to cancel the entire order if you want to return one or two specific products. After the returned items have been quality checked by Daraz, a partial refund will be issued to the customer on an item-level basis for each bundle. To submit a return request, customers must do so within 14 days of receiving their order. Decisions on returns and refunds will be taken by Daraz in its sole discretion. Customers attempting to circumvent the terms and conditions and abuse subsidies by creating new accounts will be unable to place their orders.</a:t>
            </a:r>
          </a:p>
        </p:txBody>
      </p:sp>
      <p:sp>
        <p:nvSpPr>
          <p:cNvPr name="TextBox 5" id="5"/>
          <p:cNvSpPr txBox="true"/>
          <p:nvPr/>
        </p:nvSpPr>
        <p:spPr>
          <a:xfrm rot="0">
            <a:off x="1028700" y="214802"/>
            <a:ext cx="10056269" cy="1284064"/>
          </a:xfrm>
          <a:prstGeom prst="rect">
            <a:avLst/>
          </a:prstGeom>
        </p:spPr>
        <p:txBody>
          <a:bodyPr anchor="t" rtlCol="false" tIns="0" lIns="0" bIns="0" rIns="0">
            <a:spAutoFit/>
          </a:bodyPr>
          <a:lstStyle/>
          <a:p>
            <a:pPr algn="l" marL="0" indent="0" lvl="0">
              <a:lnSpc>
                <a:spcPts val="10459"/>
              </a:lnSpc>
              <a:spcBef>
                <a:spcPct val="0"/>
              </a:spcBef>
            </a:pPr>
            <a:r>
              <a:rPr lang="en-US" sz="7579" spc="378">
                <a:solidFill>
                  <a:srgbClr val="F35000"/>
                </a:solidFill>
                <a:latin typeface="Canva Sans 1 Bold"/>
              </a:rPr>
              <a:t>Mistral 7 Billion</a:t>
            </a:r>
          </a:p>
        </p:txBody>
      </p:sp>
      <p:sp>
        <p:nvSpPr>
          <p:cNvPr name="TextBox 6" id="6"/>
          <p:cNvSpPr txBox="true"/>
          <p:nvPr/>
        </p:nvSpPr>
        <p:spPr>
          <a:xfrm rot="0">
            <a:off x="1028700" y="4162652"/>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Seller: "Can I make product bundles on Daraz?"</a:t>
            </a:r>
          </a:p>
        </p:txBody>
      </p:sp>
      <p:sp>
        <p:nvSpPr>
          <p:cNvPr name="TextBox 7" id="7"/>
          <p:cNvSpPr txBox="true"/>
          <p:nvPr/>
        </p:nvSpPr>
        <p:spPr>
          <a:xfrm rot="0">
            <a:off x="1028700" y="4588042"/>
            <a:ext cx="16230600" cy="227462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Absolutely, Daraz allows sellers to create product bundles as a sales promotion strategy. Product bundling is an effective way to differentiate deals from competitors, especially in high-priced categories, and it provides several benefits. </a:t>
            </a:r>
            <a:r>
              <a:rPr lang="en-US" sz="1548" spc="-15">
                <a:solidFill>
                  <a:srgbClr val="000000"/>
                </a:solidFill>
                <a:latin typeface="Muli Bold"/>
              </a:rPr>
              <a:t>Firstly, bundles enable sellers to sell low-cost items together with more expensive ones, offering customers a better value for their money. This can be a great opportunity to clear inventory of certain products. Additionally, bundles are an excellent way to attract customers and increase conversion rates. By selling a package or set of goods for a lower price than the customer would pay if they bought each item separately, sellers can enhance overall performance and boost sales. There are two common types of product bundling: 1. Buy One Get One Free (BOGO): This is a form of sales promotion where the customer receives one product for free when they buy another product. It is not actually half price, but it can be an effective way to generate interest and sales. 2. Combo: This is a promotion where different products are sold together as a set with one or more items at discounted prices. Moreover, if a seller is selling only custom-made products, they should aim to have a minimum of 5 such products in their bundle....</a:t>
            </a:r>
          </a:p>
        </p:txBody>
      </p:sp>
      <p:sp>
        <p:nvSpPr>
          <p:cNvPr name="TextBox 8" id="8"/>
          <p:cNvSpPr txBox="true"/>
          <p:nvPr/>
        </p:nvSpPr>
        <p:spPr>
          <a:xfrm rot="0">
            <a:off x="1028700" y="6986488"/>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Product: "Can you list watches between Rs. 1000 and Rs. 2000?"</a:t>
            </a:r>
          </a:p>
        </p:txBody>
      </p:sp>
      <p:sp>
        <p:nvSpPr>
          <p:cNvPr name="TextBox 9" id="9"/>
          <p:cNvSpPr txBox="true"/>
          <p:nvPr/>
        </p:nvSpPr>
        <p:spPr>
          <a:xfrm rot="0">
            <a:off x="1028700" y="7411877"/>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Hello there! I'm glad you're in the market for a new watch and I'd be happy to help you out with some options. Based on your budget of Rs. 1000 to Rs. 2000, I've found three watches that I believe would be of interest to you. </a:t>
            </a:r>
            <a:r>
              <a:rPr lang="en-US" sz="1548" spc="-15">
                <a:solidFill>
                  <a:srgbClr val="000000"/>
                </a:solidFill>
                <a:latin typeface="Muli Bold"/>
              </a:rPr>
              <a:t>First up, we have the Men Quartz Watch with a Car Wheel Rim Hub Design from D&amp;K Online. This watch not only boasts a unique and stylish design but is also waterproof, making it a great choice for those with an active lifestyle. With various discounted prices ranging from Rs. 1768 to Rs. 1868, you're sure to find a great deal. Next, we have the 2022 trend full-automatic quartz movement men's watch from lamgool Electronic. This watch features a sleek and modern design and is a great option for those who want a watch that not only looks good but also functions well. The watch is also automatically wound, making it a convenient choice for those who don't want to have to manually wind their watch every day. With a discounted price of Rs. 1410, this watch is a steal! Lastly, we have the Qiunery YESURPRISE Unisex Antique Case Vintage Brass Rib Chain Quartz Pocket Watch. This watch is a unique and stylish addition to any outfit, and its vintage design adds a touch of...</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6027072" y="-871408"/>
            <a:ext cx="3471959" cy="1900108"/>
          </a:xfrm>
          <a:custGeom>
            <a:avLst/>
            <a:gdLst/>
            <a:ahLst/>
            <a:cxnLst/>
            <a:rect r="r" b="b" t="t" l="l"/>
            <a:pathLst>
              <a:path h="1900108" w="3471959">
                <a:moveTo>
                  <a:pt x="0" y="0"/>
                </a:moveTo>
                <a:lnTo>
                  <a:pt x="3471959" y="0"/>
                </a:lnTo>
                <a:lnTo>
                  <a:pt x="3471959" y="1900108"/>
                </a:lnTo>
                <a:lnTo>
                  <a:pt x="0" y="1900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24567"/>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Main: "What are your refund policies?"</a:t>
            </a:r>
          </a:p>
        </p:txBody>
      </p:sp>
      <p:sp>
        <p:nvSpPr>
          <p:cNvPr name="TextBox 4" id="4"/>
          <p:cNvSpPr txBox="true"/>
          <p:nvPr/>
        </p:nvSpPr>
        <p:spPr>
          <a:xfrm rot="0">
            <a:off x="1028700" y="2049019"/>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If you receive a damaged, defective, incorrect, or incomplete item, Daraz will assess the situation and issue a refund based on their evaluation. However, for device-related issues that arise after usage or beyond the return policy period, we suggest checking if the item is covered under the seller or brand warranty. Items that are custom-made cannot be returned. </a:t>
            </a:r>
            <a:r>
              <a:rPr lang="en-US" sz="1548" spc="-15">
                <a:solidFill>
                  <a:srgbClr val="000000"/>
                </a:solidFill>
                <a:latin typeface="Muli Bold"/>
              </a:rPr>
              <a:t>In terms of the cancellation and return policy for Buy More, Save More orders, partial cancellations are not allowed, but partial returns are allowed. This means that if you decide to cancel your order, you cannot cancel just one or two products; instead, you must cancel the entire order. However, if you choose to return certain items from your Buy More, Save More order, a partial refund will be issued to you after these items have been returned and quality checked by Daraz. The partial refund is calculated on an item level for each bundle. If you receive your order but are not satisfied with your purchase, you can submit a return request within 14 days from the date it is delivered to you. Daraz will make the final decision on returns and refunds in their sole discretion. Additionally, we want to remind our customers that attempting to bypass...</a:t>
            </a:r>
          </a:p>
        </p:txBody>
      </p:sp>
      <p:sp>
        <p:nvSpPr>
          <p:cNvPr name="TextBox 5" id="5"/>
          <p:cNvSpPr txBox="true"/>
          <p:nvPr/>
        </p:nvSpPr>
        <p:spPr>
          <a:xfrm rot="0">
            <a:off x="1028700" y="214802"/>
            <a:ext cx="13530235" cy="1284064"/>
          </a:xfrm>
          <a:prstGeom prst="rect">
            <a:avLst/>
          </a:prstGeom>
        </p:spPr>
        <p:txBody>
          <a:bodyPr anchor="t" rtlCol="false" tIns="0" lIns="0" bIns="0" rIns="0">
            <a:spAutoFit/>
          </a:bodyPr>
          <a:lstStyle/>
          <a:p>
            <a:pPr algn="l" marL="0" indent="0" lvl="0">
              <a:lnSpc>
                <a:spcPts val="10459"/>
              </a:lnSpc>
              <a:spcBef>
                <a:spcPct val="0"/>
              </a:spcBef>
            </a:pPr>
            <a:r>
              <a:rPr lang="en-US" sz="7579" spc="378">
                <a:solidFill>
                  <a:srgbClr val="F35000"/>
                </a:solidFill>
                <a:latin typeface="Canva Sans 1 Bold"/>
              </a:rPr>
              <a:t>Zephyr 7 Billion Beta</a:t>
            </a:r>
          </a:p>
        </p:txBody>
      </p:sp>
      <p:sp>
        <p:nvSpPr>
          <p:cNvPr name="TextBox 6" id="6"/>
          <p:cNvSpPr txBox="true"/>
          <p:nvPr/>
        </p:nvSpPr>
        <p:spPr>
          <a:xfrm rot="0">
            <a:off x="1028700" y="4162652"/>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Seller: "Can I make product bundles on Daraz?"</a:t>
            </a:r>
          </a:p>
        </p:txBody>
      </p:sp>
      <p:sp>
        <p:nvSpPr>
          <p:cNvPr name="TextBox 7" id="7"/>
          <p:cNvSpPr txBox="true"/>
          <p:nvPr/>
        </p:nvSpPr>
        <p:spPr>
          <a:xfrm rot="0">
            <a:off x="1028700" y="4587573"/>
            <a:ext cx="16230600" cy="227462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Yes, you can definitely make product bundles on Daraz. Daraz offers a feature called "Bundles" which allows sellers to create promotional offers by bundling multiple products together and selling them at a discounted price. This is a great way to increase sales, attract customers, and clear inventory. There are different types of product bundling that you can choose from, such as "Buy 1 Get 1 Free" or "Combo" bundles. </a:t>
            </a:r>
            <a:r>
              <a:rPr lang="en-US" sz="1548" spc="-15">
                <a:solidFill>
                  <a:srgbClr val="000000"/>
                </a:solidFill>
                <a:latin typeface="Muli Bold"/>
              </a:rPr>
              <a:t>In "Buy 1 Get 1 Free" bundles, you offer a second product for free when the customer buys a certain product. This is a popular promotion that helps you differentiate your deals from competitors, especially in high-priced competitive categories. Customers are attracted to this type of bundle because they get more value for their money. In "Combo" bundles, you sell multiple products together as a set at a discounted price. This is a great opportunity to sell low-cost items as part of a bundle. It also helps you move slow-moving inventory by bundling it with more popular products. To create a bundle on Daraz, you need to have a minimum of 5 custom products if you are selling only custom-made products. Customers can customize the products according to their preferences, which can help you match customer demand, increase sales, and gain market research. Creating bundles has several benefits, including increasing sales and competitive edge, customer engagement...</a:t>
            </a:r>
          </a:p>
        </p:txBody>
      </p:sp>
      <p:sp>
        <p:nvSpPr>
          <p:cNvPr name="TextBox 8" id="8"/>
          <p:cNvSpPr txBox="true"/>
          <p:nvPr/>
        </p:nvSpPr>
        <p:spPr>
          <a:xfrm rot="0">
            <a:off x="1028700" y="6986488"/>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Product: "Can you list watches between Rs. 1000 and Rs. 2000?"</a:t>
            </a:r>
          </a:p>
        </p:txBody>
      </p:sp>
      <p:sp>
        <p:nvSpPr>
          <p:cNvPr name="TextBox 9" id="9"/>
          <p:cNvSpPr txBox="true"/>
          <p:nvPr/>
        </p:nvSpPr>
        <p:spPr>
          <a:xfrm rot="0">
            <a:off x="1028700" y="7411877"/>
            <a:ext cx="16230600" cy="25603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Dear valued customer, </a:t>
            </a:r>
            <a:r>
              <a:rPr lang="en-US" sz="1548" spc="-15">
                <a:solidFill>
                  <a:srgbClr val="000000"/>
                </a:solidFill>
                <a:latin typeface="Muli Bold"/>
              </a:rPr>
              <a:t>Thank you for your inquiry, and we're delighted to offer you a selection of watches between the price range of Rs. 1000 and Rs. 2000. We're confident that you'll find a timepiece that suits your taste and budget. Firstly, we have the Men Quartz Watch for Waterproof Vacuum Plating Strap with Car Wheel Rim Hub Design Sport Automatic Wristwatch (Does not rotate) from D&amp;K Online. This watch boasts a stylish design with a sporty edge, making it a perfect fit for those who prefer a more dynamic look. Its waterproof feature ensures that it can withstand splashes and light rain, making it an ideal choice for those who lead an active lifestyle. The watch also features a vacuum plating strap, adding to its durability and longevity. Next, we have the 2022 trend full-automatic quartz movement men's watch wheel non mechanical watch wrist watch fashion men's watch from lamgool Electronic. This watch showcases a modern and sophisticated design with a full-automatic quartz movement, making it an accurate and reliable timepiece. The watch's non-mechanical feature means that it requires less maintenance and is easier to use than traditional mechanical watches. Lastly, we have the Qiunery YESURPRISE Unisex Antique Case Vintage Brass Rib Chain Quartz Pocket Watch Train from Qiunery. This unique and vintage-inspired watch is perfect for those who prefer a more classic and timeless design. Its antique case and vintage brass rib chain add to its charm, making it a stylish and distinctive accessory. The watch's...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6027072" y="-871408"/>
            <a:ext cx="3471959" cy="1900108"/>
          </a:xfrm>
          <a:custGeom>
            <a:avLst/>
            <a:gdLst/>
            <a:ahLst/>
            <a:cxnLst/>
            <a:rect r="r" b="b" t="t" l="l"/>
            <a:pathLst>
              <a:path h="1900108" w="3471959">
                <a:moveTo>
                  <a:pt x="0" y="0"/>
                </a:moveTo>
                <a:lnTo>
                  <a:pt x="3471959" y="0"/>
                </a:lnTo>
                <a:lnTo>
                  <a:pt x="3471959" y="1900108"/>
                </a:lnTo>
                <a:lnTo>
                  <a:pt x="0" y="1900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24567"/>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Main: "What are your refund policies?"</a:t>
            </a:r>
          </a:p>
        </p:txBody>
      </p:sp>
      <p:sp>
        <p:nvSpPr>
          <p:cNvPr name="TextBox 4" id="4"/>
          <p:cNvSpPr txBox="true"/>
          <p:nvPr/>
        </p:nvSpPr>
        <p:spPr>
          <a:xfrm rot="0">
            <a:off x="1028700" y="2049019"/>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Daraz offers a refund policy for any damaged, defective, incorrect, or incomplete items received. The policy states that for device-related issues after usage or expiration of return policy period, the customer may need to check if the item is covered under seller or brand warranty before returning it. Partial cancellations are not allowed, but partial returns are allowed on Buy More, Save More orders, where the customer can return certain items out of their total order and receive a partial refund on an item-level basis. </a:t>
            </a:r>
            <a:r>
              <a:rPr lang="en-US" sz="1548" spc="-15">
                <a:solidFill>
                  <a:srgbClr val="000000"/>
                </a:solidFill>
                <a:latin typeface="Muli Bold"/>
              </a:rPr>
              <a:t>If a certain number of products from a Buy More, Save More order are eligible for a return, partial refund will be issued to the customer after these items have been returned by the customer and quality checked by Daraz. Partial refunds are calculated on item level of each bundle. In case of dissatisfaction with the purchase, customers can submit a return request within 14 days from the day it is delivered to them. Daraz will take a decision on returns and refunds based on its sole discretion. Customers who try to circumvent the terms and conditions and abuse subsidies by creating new accounts will be unable to place their order. Overall, Daraz's refund policy provides customers with peace...</a:t>
            </a:r>
          </a:p>
        </p:txBody>
      </p:sp>
      <p:sp>
        <p:nvSpPr>
          <p:cNvPr name="TextBox 5" id="5"/>
          <p:cNvSpPr txBox="true"/>
          <p:nvPr/>
        </p:nvSpPr>
        <p:spPr>
          <a:xfrm rot="0">
            <a:off x="1028700" y="214802"/>
            <a:ext cx="13530235" cy="1284064"/>
          </a:xfrm>
          <a:prstGeom prst="rect">
            <a:avLst/>
          </a:prstGeom>
        </p:spPr>
        <p:txBody>
          <a:bodyPr anchor="t" rtlCol="false" tIns="0" lIns="0" bIns="0" rIns="0">
            <a:spAutoFit/>
          </a:bodyPr>
          <a:lstStyle/>
          <a:p>
            <a:pPr algn="l" marL="0" indent="0" lvl="0">
              <a:lnSpc>
                <a:spcPts val="10459"/>
              </a:lnSpc>
              <a:spcBef>
                <a:spcPct val="0"/>
              </a:spcBef>
            </a:pPr>
            <a:r>
              <a:rPr lang="en-US" sz="7579" spc="378">
                <a:solidFill>
                  <a:srgbClr val="F35000"/>
                </a:solidFill>
                <a:latin typeface="Canva Sans 1 Bold"/>
              </a:rPr>
              <a:t>Qwen 1.8 Billion</a:t>
            </a:r>
          </a:p>
        </p:txBody>
      </p:sp>
      <p:sp>
        <p:nvSpPr>
          <p:cNvPr name="TextBox 6" id="6"/>
          <p:cNvSpPr txBox="true"/>
          <p:nvPr/>
        </p:nvSpPr>
        <p:spPr>
          <a:xfrm rot="0">
            <a:off x="1028700" y="4161715"/>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Seller: "Can I make product bundles on Daraz?"</a:t>
            </a:r>
          </a:p>
        </p:txBody>
      </p:sp>
      <p:sp>
        <p:nvSpPr>
          <p:cNvPr name="TextBox 7" id="7"/>
          <p:cNvSpPr txBox="true"/>
          <p:nvPr/>
        </p:nvSpPr>
        <p:spPr>
          <a:xfrm rot="0">
            <a:off x="1028700" y="4587104"/>
            <a:ext cx="16230600" cy="14173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Daraz offers various types of product bundling options such as minimum 5 customs products required for a bundle sale, combo A promotions, and low-cost item packages. The benefits of product customization include matching customer demand, increasing sales and competitive edge, building brand loyalty, and gaining market research insights. By creating bundles, sellers can differentiate themselves from competitors and attract customers who may be interested in purchasing a set of products at a lower price. Additionally, bundle sales can help sellers clear their inventory and reduce costs associated with promoting individual products. Overall, product bundling can be an effective marketing strategy for sellers looking to increase conversions, sales, and overall performance.</a:t>
            </a:r>
          </a:p>
        </p:txBody>
      </p:sp>
      <p:sp>
        <p:nvSpPr>
          <p:cNvPr name="TextBox 8" id="8"/>
          <p:cNvSpPr txBox="true"/>
          <p:nvPr/>
        </p:nvSpPr>
        <p:spPr>
          <a:xfrm rot="0">
            <a:off x="1028700" y="6128300"/>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Product: "Can you list watches between Rs. 1000 and Rs. 2000?"</a:t>
            </a:r>
          </a:p>
        </p:txBody>
      </p:sp>
      <p:sp>
        <p:nvSpPr>
          <p:cNvPr name="TextBox 9" id="9"/>
          <p:cNvSpPr txBox="true"/>
          <p:nvPr/>
        </p:nvSpPr>
        <p:spPr>
          <a:xfrm rot="0">
            <a:off x="1028700" y="6553689"/>
            <a:ext cx="16230600" cy="227462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Hello there! Are you in the market for a stylish and affordable watch that falls within your budget range? Our product list has got you covered! </a:t>
            </a:r>
            <a:r>
              <a:rPr lang="en-US" sz="1548" spc="-15">
                <a:solidFill>
                  <a:srgbClr val="000000"/>
                </a:solidFill>
                <a:latin typeface="Muli Bold"/>
              </a:rPr>
              <a:t>Let's start with the Men Quartz Watch for Waterproof Vacuum Plating strap with Car Wheel Rim Hub Design Sport Automatic Wristwatch (Does not rotate). This watch comes in four different price options, starting at Rs. 3999. It features a waterproof vacuum plating strap, a car wheel rim hub design, and an automatic sportmatic wristwatch. If you're looking for a more casual option, the 2022 trend full-automatic quartz movement men's watch is another great choice. With its vintage brass rib chain, it's perfect for daily wear or as a gift for someone special. The original price for this watch is Rs. 1836, but we have them all discounted by 14% to Rs. 1410. Finally, if you're looking for something a bit different, the QiuneryYESURPRISE Unisex antique case vintage brass rib chain quartz pocket watch train is a unique and stylish option. It features an antique case, vintage brass ribs, and a quartz pocket watch. The original price for this watch is Rs. 1790, but we have them all discounted by 82% to Rs. 1250. All of these watches are made from high-quality materials and come with a variety of features to keep you comfortable and stylish on the go. So why wait? Shop now and get ready to make a statement with your new watch!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6027072" y="-871408"/>
            <a:ext cx="3471959" cy="1900108"/>
          </a:xfrm>
          <a:custGeom>
            <a:avLst/>
            <a:gdLst/>
            <a:ahLst/>
            <a:cxnLst/>
            <a:rect r="r" b="b" t="t" l="l"/>
            <a:pathLst>
              <a:path h="1900108" w="3471959">
                <a:moveTo>
                  <a:pt x="0" y="0"/>
                </a:moveTo>
                <a:lnTo>
                  <a:pt x="3471959" y="0"/>
                </a:lnTo>
                <a:lnTo>
                  <a:pt x="3471959" y="1900108"/>
                </a:lnTo>
                <a:lnTo>
                  <a:pt x="0" y="1900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624567"/>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Main: "What are your refund policies?"</a:t>
            </a:r>
          </a:p>
        </p:txBody>
      </p:sp>
      <p:sp>
        <p:nvSpPr>
          <p:cNvPr name="TextBox 4" id="4"/>
          <p:cNvSpPr txBox="true"/>
          <p:nvPr/>
        </p:nvSpPr>
        <p:spPr>
          <a:xfrm rot="0">
            <a:off x="1028700" y="2048785"/>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Thank you for your email. We appreciate your inquiry. Daraz has a clear cancellation and return policy for Buy More, Save More orders. Full refunds are only provided for damaged, defective, incorrect, or incomplete items. If the item is a device-related issue after the return policy period or not covered under the Seller or Brand Warranty, the refund may not be provided. </a:t>
            </a:r>
            <a:r>
              <a:rPr lang="en-US" sz="1548" spc="-15">
                <a:solidFill>
                  <a:srgbClr val="000000"/>
                </a:solidFill>
                <a:latin typeface="Muli Bold"/>
              </a:rPr>
              <a:t>Regarding partial cancellations, Daraz does not allow it. However, customers have the option to return certain items out of their total Buy More, Save More order. If a certain number of products from the order are eligible for a return, a partial refund will be issued after the items have been returned by the customer and checked by Daraz. In case you are not satisfied with your purchase, you can submit a return request within 14 days from the delivery date. Daraz makes the final decision on returns and refunds, and they will be provided in their sole discretion. Customers are not allowed to circumvent the terms and conditions and abuse subsidies by creating new accounts.</a:t>
            </a:r>
          </a:p>
        </p:txBody>
      </p:sp>
      <p:sp>
        <p:nvSpPr>
          <p:cNvPr name="TextBox 5" id="5"/>
          <p:cNvSpPr txBox="true"/>
          <p:nvPr/>
        </p:nvSpPr>
        <p:spPr>
          <a:xfrm rot="0">
            <a:off x="1028700" y="214802"/>
            <a:ext cx="13530235" cy="1284064"/>
          </a:xfrm>
          <a:prstGeom prst="rect">
            <a:avLst/>
          </a:prstGeom>
        </p:spPr>
        <p:txBody>
          <a:bodyPr anchor="t" rtlCol="false" tIns="0" lIns="0" bIns="0" rIns="0">
            <a:spAutoFit/>
          </a:bodyPr>
          <a:lstStyle/>
          <a:p>
            <a:pPr algn="l" marL="0" indent="0" lvl="0">
              <a:lnSpc>
                <a:spcPts val="10459"/>
              </a:lnSpc>
              <a:spcBef>
                <a:spcPct val="0"/>
              </a:spcBef>
            </a:pPr>
            <a:r>
              <a:rPr lang="en-US" sz="7579" spc="378">
                <a:solidFill>
                  <a:srgbClr val="F35000"/>
                </a:solidFill>
                <a:latin typeface="Canva Sans 1 Bold"/>
              </a:rPr>
              <a:t>Microsoft Phi 2.7 Billion</a:t>
            </a:r>
          </a:p>
        </p:txBody>
      </p:sp>
      <p:sp>
        <p:nvSpPr>
          <p:cNvPr name="TextBox 6" id="6"/>
          <p:cNvSpPr txBox="true"/>
          <p:nvPr/>
        </p:nvSpPr>
        <p:spPr>
          <a:xfrm rot="0">
            <a:off x="1028700" y="4162652"/>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Seller: "Can I make product bundles on Daraz?"</a:t>
            </a:r>
          </a:p>
        </p:txBody>
      </p:sp>
      <p:sp>
        <p:nvSpPr>
          <p:cNvPr name="TextBox 7" id="7"/>
          <p:cNvSpPr txBox="true"/>
          <p:nvPr/>
        </p:nvSpPr>
        <p:spPr>
          <a:xfrm rot="0">
            <a:off x="1028700" y="4721392"/>
            <a:ext cx="16230600" cy="14173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Yes, you can create product bundles on Daraz. We have a variety of pre-made bundles that you can use for your product listings. These bundles are designed to help you attract customers and increase sales. By bundling your products together, you can offer customers a better deal and encourage them to make a purchase. Additionally, bundling can help you clear out excess inventory and make the most of your products. You can also create your own custom bundles by selecting the products you want to include and setting the price. This gives you the flexibility to create bundles that are tailored to your specific product offerings. If you have any questions about how to create bundles on Daraz, please let me know and I'll be happy to assist you.</a:t>
            </a:r>
          </a:p>
        </p:txBody>
      </p:sp>
      <p:sp>
        <p:nvSpPr>
          <p:cNvPr name="TextBox 8" id="8"/>
          <p:cNvSpPr txBox="true"/>
          <p:nvPr/>
        </p:nvSpPr>
        <p:spPr>
          <a:xfrm rot="0">
            <a:off x="1028700" y="6262588"/>
            <a:ext cx="14661884" cy="473014"/>
          </a:xfrm>
          <a:prstGeom prst="rect">
            <a:avLst/>
          </a:prstGeom>
        </p:spPr>
        <p:txBody>
          <a:bodyPr anchor="t" rtlCol="false" tIns="0" lIns="0" bIns="0" rIns="0">
            <a:spAutoFit/>
          </a:bodyPr>
          <a:lstStyle/>
          <a:p>
            <a:pPr algn="l">
              <a:lnSpc>
                <a:spcPts val="3072"/>
              </a:lnSpc>
            </a:pPr>
            <a:r>
              <a:rPr lang="en-US" sz="3072">
                <a:solidFill>
                  <a:srgbClr val="F37221"/>
                </a:solidFill>
                <a:latin typeface="Sahar Semi-Bold"/>
              </a:rPr>
              <a:t>Product: "Can you list watches between Rs. 1000 and Rs. 2000?"</a:t>
            </a:r>
          </a:p>
        </p:txBody>
      </p:sp>
      <p:sp>
        <p:nvSpPr>
          <p:cNvPr name="TextBox 9" id="9"/>
          <p:cNvSpPr txBox="true"/>
          <p:nvPr/>
        </p:nvSpPr>
        <p:spPr>
          <a:xfrm rot="0">
            <a:off x="1028700" y="6687977"/>
            <a:ext cx="16230600" cy="1988871"/>
          </a:xfrm>
          <a:prstGeom prst="rect">
            <a:avLst/>
          </a:prstGeom>
        </p:spPr>
        <p:txBody>
          <a:bodyPr anchor="t" rtlCol="false" tIns="0" lIns="0" bIns="0" rIns="0">
            <a:spAutoFit/>
          </a:bodyPr>
          <a:lstStyle/>
          <a:p>
            <a:pPr algn="l" marL="0" indent="0" lvl="0">
              <a:lnSpc>
                <a:spcPts val="2323"/>
              </a:lnSpc>
              <a:spcBef>
                <a:spcPct val="0"/>
              </a:spcBef>
            </a:pPr>
            <a:r>
              <a:rPr lang="en-US" sz="1548" spc="-15">
                <a:solidFill>
                  <a:srgbClr val="000000"/>
                </a:solidFill>
                <a:latin typeface="Muli Bold"/>
              </a:rPr>
              <a:t>Thank you for reaching out to us! We are happy to assist you in finding the perfect watch for your needs. Our product list includes a variety of options that cater to different styles and price ranges. Here are some key features and benefits of the products listed: </a:t>
            </a:r>
            <a:r>
              <a:rPr lang="en-US" sz="1548" spc="-15">
                <a:solidFill>
                  <a:srgbClr val="000000"/>
                </a:solidFill>
                <a:latin typeface="Muli Bold"/>
              </a:rPr>
              <a:t>- Product 04 is a Men Quartz Watch for Waterproof Vacuum Plating Strap with Car Wheel Rim Hub Design Sport Automatic Wristwatch. It is perfect for those who want a durable and stylish watch that can withstand water and other harsh conditions. - Product 10 is a 2022 trend full-automatic quartz movement men's watch wheel non mechanical watch wrist watch fashion men's watch. It features a sleek design and offers a variety of colors to choose from. - Product 17 is a Qiunery YESURPRISE Unisex Antique Case Vintage Brass Rib Chain Quartz Pocket Watch Train. It has a vintage look and feel, making it a unique and eye-catching accessory. We hope this information helps you in making your decision. Please feel free to ask any further questions or let us know if you need any additional assistance.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6027072" y="-871408"/>
            <a:ext cx="3471959" cy="1900108"/>
          </a:xfrm>
          <a:custGeom>
            <a:avLst/>
            <a:gdLst/>
            <a:ahLst/>
            <a:cxnLst/>
            <a:rect r="r" b="b" t="t" l="l"/>
            <a:pathLst>
              <a:path h="1900108" w="3471959">
                <a:moveTo>
                  <a:pt x="0" y="0"/>
                </a:moveTo>
                <a:lnTo>
                  <a:pt x="3471959" y="0"/>
                </a:lnTo>
                <a:lnTo>
                  <a:pt x="3471959" y="1900108"/>
                </a:lnTo>
                <a:lnTo>
                  <a:pt x="0" y="19001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45920" y="923925"/>
            <a:ext cx="14996160" cy="1073582"/>
          </a:xfrm>
          <a:prstGeom prst="rect">
            <a:avLst/>
          </a:prstGeom>
        </p:spPr>
        <p:txBody>
          <a:bodyPr anchor="t" rtlCol="false" tIns="0" lIns="0" bIns="0" rIns="0">
            <a:spAutoFit/>
          </a:bodyPr>
          <a:lstStyle/>
          <a:p>
            <a:pPr algn="ctr">
              <a:lnSpc>
                <a:spcPts val="8790"/>
              </a:lnSpc>
              <a:spcBef>
                <a:spcPct val="0"/>
              </a:spcBef>
            </a:pPr>
            <a:r>
              <a:rPr lang="en-US" sz="6370" spc="318">
                <a:solidFill>
                  <a:srgbClr val="F35000"/>
                </a:solidFill>
                <a:latin typeface="Canva Sans 1 Bold"/>
              </a:rPr>
              <a:t>Time Analysis</a:t>
            </a:r>
          </a:p>
        </p:txBody>
      </p:sp>
      <p:grpSp>
        <p:nvGrpSpPr>
          <p:cNvPr name="Group 4" id="4"/>
          <p:cNvGrpSpPr/>
          <p:nvPr/>
        </p:nvGrpSpPr>
        <p:grpSpPr>
          <a:xfrm rot="0">
            <a:off x="936687" y="2804104"/>
            <a:ext cx="16414626" cy="4678792"/>
            <a:chOff x="0" y="0"/>
            <a:chExt cx="21886168" cy="6238389"/>
          </a:xfrm>
        </p:grpSpPr>
        <p:grpSp>
          <p:nvGrpSpPr>
            <p:cNvPr name="Group 5" id="5"/>
            <p:cNvGrpSpPr/>
            <p:nvPr/>
          </p:nvGrpSpPr>
          <p:grpSpPr>
            <a:xfrm rot="0">
              <a:off x="8805005" y="0"/>
              <a:ext cx="4268330" cy="1462557"/>
              <a:chOff x="0" y="0"/>
              <a:chExt cx="941463" cy="322595"/>
            </a:xfrm>
          </p:grpSpPr>
          <p:sp>
            <p:nvSpPr>
              <p:cNvPr name="Freeform 6" id="6"/>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37221"/>
              </a:solidFill>
              <a:ln cap="sq">
                <a:noFill/>
                <a:prstDash val="solid"/>
                <a:miter/>
              </a:ln>
            </p:spPr>
          </p:sp>
          <p:sp>
            <p:nvSpPr>
              <p:cNvPr name="TextBox 7" id="7"/>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FFFFF"/>
                    </a:solidFill>
                    <a:latin typeface="Canva Sans 2"/>
                  </a:rPr>
                  <a:t>Zephyr 7B</a:t>
                </a:r>
              </a:p>
            </p:txBody>
          </p:sp>
        </p:grpSp>
        <p:grpSp>
          <p:nvGrpSpPr>
            <p:cNvPr name="Group 8" id="8"/>
            <p:cNvGrpSpPr/>
            <p:nvPr/>
          </p:nvGrpSpPr>
          <p:grpSpPr>
            <a:xfrm rot="0">
              <a:off x="4403115" y="0"/>
              <a:ext cx="4268330" cy="1462557"/>
              <a:chOff x="0" y="0"/>
              <a:chExt cx="941463" cy="322595"/>
            </a:xfrm>
          </p:grpSpPr>
          <p:sp>
            <p:nvSpPr>
              <p:cNvPr name="Freeform 9" id="9"/>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37221"/>
              </a:solidFill>
              <a:ln cap="sq">
                <a:noFill/>
                <a:prstDash val="solid"/>
                <a:miter/>
              </a:ln>
            </p:spPr>
          </p:sp>
          <p:sp>
            <p:nvSpPr>
              <p:cNvPr name="TextBox 10" id="10"/>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FFFFF"/>
                    </a:solidFill>
                    <a:latin typeface="Canva Sans 2"/>
                  </a:rPr>
                  <a:t>Mistral 7B</a:t>
                </a:r>
              </a:p>
            </p:txBody>
          </p:sp>
        </p:grpSp>
        <p:grpSp>
          <p:nvGrpSpPr>
            <p:cNvPr name="Group 11" id="11"/>
            <p:cNvGrpSpPr/>
            <p:nvPr/>
          </p:nvGrpSpPr>
          <p:grpSpPr>
            <a:xfrm rot="0">
              <a:off x="0" y="0"/>
              <a:ext cx="4268330" cy="1462557"/>
              <a:chOff x="0" y="0"/>
              <a:chExt cx="941463" cy="322595"/>
            </a:xfrm>
          </p:grpSpPr>
          <p:sp>
            <p:nvSpPr>
              <p:cNvPr name="Freeform 12" id="12"/>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37221"/>
              </a:solidFill>
              <a:ln cap="sq">
                <a:noFill/>
                <a:prstDash val="solid"/>
                <a:miter/>
              </a:ln>
            </p:spPr>
          </p:sp>
          <p:sp>
            <p:nvSpPr>
              <p:cNvPr name="TextBox 13" id="13"/>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FFFFF"/>
                    </a:solidFill>
                    <a:latin typeface="Canva Sans 2"/>
                  </a:rPr>
                  <a:t>Query Type</a:t>
                </a:r>
              </a:p>
            </p:txBody>
          </p:sp>
        </p:grpSp>
        <p:grpSp>
          <p:nvGrpSpPr>
            <p:cNvPr name="Group 14" id="14"/>
            <p:cNvGrpSpPr/>
            <p:nvPr/>
          </p:nvGrpSpPr>
          <p:grpSpPr>
            <a:xfrm rot="0">
              <a:off x="0" y="1588306"/>
              <a:ext cx="4268330" cy="1462557"/>
              <a:chOff x="0" y="0"/>
              <a:chExt cx="941463" cy="322595"/>
            </a:xfrm>
          </p:grpSpPr>
          <p:sp>
            <p:nvSpPr>
              <p:cNvPr name="Freeform 15" id="15"/>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16" id="16"/>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Bold"/>
                  </a:rPr>
                  <a:t>Main</a:t>
                </a:r>
              </a:p>
            </p:txBody>
          </p:sp>
        </p:grpSp>
        <p:grpSp>
          <p:nvGrpSpPr>
            <p:cNvPr name="Group 17" id="17"/>
            <p:cNvGrpSpPr/>
            <p:nvPr/>
          </p:nvGrpSpPr>
          <p:grpSpPr>
            <a:xfrm rot="0">
              <a:off x="0" y="3172170"/>
              <a:ext cx="4268330" cy="1462557"/>
              <a:chOff x="0" y="0"/>
              <a:chExt cx="941463" cy="322595"/>
            </a:xfrm>
          </p:grpSpPr>
          <p:sp>
            <p:nvSpPr>
              <p:cNvPr name="Freeform 18" id="18"/>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19" id="19"/>
              <p:cNvSpPr txBox="true"/>
              <p:nvPr/>
            </p:nvSpPr>
            <p:spPr>
              <a:xfrm>
                <a:off x="0" y="-38100"/>
                <a:ext cx="941463" cy="360695"/>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Bold"/>
                  </a:rPr>
                  <a:t>Seller</a:t>
                </a:r>
              </a:p>
            </p:txBody>
          </p:sp>
        </p:grpSp>
        <p:grpSp>
          <p:nvGrpSpPr>
            <p:cNvPr name="Group 20" id="20"/>
            <p:cNvGrpSpPr/>
            <p:nvPr/>
          </p:nvGrpSpPr>
          <p:grpSpPr>
            <a:xfrm rot="0">
              <a:off x="0" y="4756033"/>
              <a:ext cx="4268330" cy="1462557"/>
              <a:chOff x="0" y="0"/>
              <a:chExt cx="941463" cy="322595"/>
            </a:xfrm>
          </p:grpSpPr>
          <p:sp>
            <p:nvSpPr>
              <p:cNvPr name="Freeform 21" id="21"/>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22" id="22"/>
              <p:cNvSpPr txBox="true"/>
              <p:nvPr/>
            </p:nvSpPr>
            <p:spPr>
              <a:xfrm>
                <a:off x="0" y="-38100"/>
                <a:ext cx="941463" cy="360695"/>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Bold"/>
                  </a:rPr>
                  <a:t>Product</a:t>
                </a:r>
              </a:p>
            </p:txBody>
          </p:sp>
        </p:grpSp>
        <p:grpSp>
          <p:nvGrpSpPr>
            <p:cNvPr name="Group 23" id="23"/>
            <p:cNvGrpSpPr/>
            <p:nvPr/>
          </p:nvGrpSpPr>
          <p:grpSpPr>
            <a:xfrm rot="0">
              <a:off x="4403115" y="1588306"/>
              <a:ext cx="4268330" cy="1482356"/>
              <a:chOff x="0" y="0"/>
              <a:chExt cx="941463" cy="326962"/>
            </a:xfrm>
          </p:grpSpPr>
          <p:sp>
            <p:nvSpPr>
              <p:cNvPr name="Freeform 24" id="24"/>
              <p:cNvSpPr/>
              <p:nvPr/>
            </p:nvSpPr>
            <p:spPr>
              <a:xfrm flipH="false" flipV="false" rot="0">
                <a:off x="0" y="0"/>
                <a:ext cx="941463" cy="326962"/>
              </a:xfrm>
              <a:custGeom>
                <a:avLst/>
                <a:gdLst/>
                <a:ahLst/>
                <a:cxnLst/>
                <a:rect r="r" b="b" t="t" l="l"/>
                <a:pathLst>
                  <a:path h="326962" w="941463">
                    <a:moveTo>
                      <a:pt x="12092" y="0"/>
                    </a:moveTo>
                    <a:lnTo>
                      <a:pt x="929371" y="0"/>
                    </a:lnTo>
                    <a:cubicBezTo>
                      <a:pt x="936049" y="0"/>
                      <a:pt x="941463" y="5414"/>
                      <a:pt x="941463" y="12092"/>
                    </a:cubicBezTo>
                    <a:lnTo>
                      <a:pt x="941463" y="314870"/>
                    </a:lnTo>
                    <a:cubicBezTo>
                      <a:pt x="941463" y="321549"/>
                      <a:pt x="936049" y="326962"/>
                      <a:pt x="929371" y="326962"/>
                    </a:cubicBezTo>
                    <a:lnTo>
                      <a:pt x="12092" y="326962"/>
                    </a:lnTo>
                    <a:cubicBezTo>
                      <a:pt x="5414" y="326962"/>
                      <a:pt x="0" y="321549"/>
                      <a:pt x="0" y="314870"/>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25" id="25"/>
              <p:cNvSpPr txBox="true"/>
              <p:nvPr/>
            </p:nvSpPr>
            <p:spPr>
              <a:xfrm>
                <a:off x="0" y="-38100"/>
                <a:ext cx="941463" cy="365062"/>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9 Minutes, 44 Seconds</a:t>
                </a:r>
              </a:p>
            </p:txBody>
          </p:sp>
        </p:grpSp>
        <p:grpSp>
          <p:nvGrpSpPr>
            <p:cNvPr name="Group 26" id="26"/>
            <p:cNvGrpSpPr/>
            <p:nvPr/>
          </p:nvGrpSpPr>
          <p:grpSpPr>
            <a:xfrm rot="0">
              <a:off x="4403115" y="3172170"/>
              <a:ext cx="4268330" cy="1482356"/>
              <a:chOff x="0" y="0"/>
              <a:chExt cx="941463" cy="326962"/>
            </a:xfrm>
          </p:grpSpPr>
          <p:sp>
            <p:nvSpPr>
              <p:cNvPr name="Freeform 27" id="27"/>
              <p:cNvSpPr/>
              <p:nvPr/>
            </p:nvSpPr>
            <p:spPr>
              <a:xfrm flipH="false" flipV="false" rot="0">
                <a:off x="0" y="0"/>
                <a:ext cx="941463" cy="326962"/>
              </a:xfrm>
              <a:custGeom>
                <a:avLst/>
                <a:gdLst/>
                <a:ahLst/>
                <a:cxnLst/>
                <a:rect r="r" b="b" t="t" l="l"/>
                <a:pathLst>
                  <a:path h="326962" w="941463">
                    <a:moveTo>
                      <a:pt x="12092" y="0"/>
                    </a:moveTo>
                    <a:lnTo>
                      <a:pt x="929371" y="0"/>
                    </a:lnTo>
                    <a:cubicBezTo>
                      <a:pt x="936049" y="0"/>
                      <a:pt x="941463" y="5414"/>
                      <a:pt x="941463" y="12092"/>
                    </a:cubicBezTo>
                    <a:lnTo>
                      <a:pt x="941463" y="314870"/>
                    </a:lnTo>
                    <a:cubicBezTo>
                      <a:pt x="941463" y="321549"/>
                      <a:pt x="936049" y="326962"/>
                      <a:pt x="929371" y="326962"/>
                    </a:cubicBezTo>
                    <a:lnTo>
                      <a:pt x="12092" y="326962"/>
                    </a:lnTo>
                    <a:cubicBezTo>
                      <a:pt x="5414" y="326962"/>
                      <a:pt x="0" y="321549"/>
                      <a:pt x="0" y="314870"/>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28" id="28"/>
              <p:cNvSpPr txBox="true"/>
              <p:nvPr/>
            </p:nvSpPr>
            <p:spPr>
              <a:xfrm>
                <a:off x="0" y="-38100"/>
                <a:ext cx="941463" cy="365062"/>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a:rPr>
                  <a:t>13 Minutes, 19 Seconds</a:t>
                </a:r>
              </a:p>
            </p:txBody>
          </p:sp>
        </p:grpSp>
        <p:grpSp>
          <p:nvGrpSpPr>
            <p:cNvPr name="Group 29" id="29"/>
            <p:cNvGrpSpPr/>
            <p:nvPr/>
          </p:nvGrpSpPr>
          <p:grpSpPr>
            <a:xfrm rot="0">
              <a:off x="4403115" y="4756033"/>
              <a:ext cx="4268330" cy="1482356"/>
              <a:chOff x="0" y="0"/>
              <a:chExt cx="941463" cy="326962"/>
            </a:xfrm>
          </p:grpSpPr>
          <p:sp>
            <p:nvSpPr>
              <p:cNvPr name="Freeform 30" id="30"/>
              <p:cNvSpPr/>
              <p:nvPr/>
            </p:nvSpPr>
            <p:spPr>
              <a:xfrm flipH="false" flipV="false" rot="0">
                <a:off x="0" y="0"/>
                <a:ext cx="941463" cy="326962"/>
              </a:xfrm>
              <a:custGeom>
                <a:avLst/>
                <a:gdLst/>
                <a:ahLst/>
                <a:cxnLst/>
                <a:rect r="r" b="b" t="t" l="l"/>
                <a:pathLst>
                  <a:path h="326962" w="941463">
                    <a:moveTo>
                      <a:pt x="12092" y="0"/>
                    </a:moveTo>
                    <a:lnTo>
                      <a:pt x="929371" y="0"/>
                    </a:lnTo>
                    <a:cubicBezTo>
                      <a:pt x="936049" y="0"/>
                      <a:pt x="941463" y="5414"/>
                      <a:pt x="941463" y="12092"/>
                    </a:cubicBezTo>
                    <a:lnTo>
                      <a:pt x="941463" y="314870"/>
                    </a:lnTo>
                    <a:cubicBezTo>
                      <a:pt x="941463" y="321549"/>
                      <a:pt x="936049" y="326962"/>
                      <a:pt x="929371" y="326962"/>
                    </a:cubicBezTo>
                    <a:lnTo>
                      <a:pt x="12092" y="326962"/>
                    </a:lnTo>
                    <a:cubicBezTo>
                      <a:pt x="5414" y="326962"/>
                      <a:pt x="0" y="321549"/>
                      <a:pt x="0" y="314870"/>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31" id="31"/>
              <p:cNvSpPr txBox="true"/>
              <p:nvPr/>
            </p:nvSpPr>
            <p:spPr>
              <a:xfrm>
                <a:off x="0" y="-38100"/>
                <a:ext cx="941463" cy="365062"/>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a:rPr>
                  <a:t>20 Minutes, 19 Seconds</a:t>
                </a:r>
              </a:p>
            </p:txBody>
          </p:sp>
        </p:grpSp>
        <p:grpSp>
          <p:nvGrpSpPr>
            <p:cNvPr name="Group 32" id="32"/>
            <p:cNvGrpSpPr/>
            <p:nvPr/>
          </p:nvGrpSpPr>
          <p:grpSpPr>
            <a:xfrm rot="0">
              <a:off x="8806231" y="1588306"/>
              <a:ext cx="4268330" cy="1481108"/>
              <a:chOff x="0" y="0"/>
              <a:chExt cx="941463" cy="326687"/>
            </a:xfrm>
          </p:grpSpPr>
          <p:sp>
            <p:nvSpPr>
              <p:cNvPr name="Freeform 33" id="33"/>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34" id="34"/>
              <p:cNvSpPr txBox="true"/>
              <p:nvPr/>
            </p:nvSpPr>
            <p:spPr>
              <a:xfrm>
                <a:off x="0" y="-38100"/>
                <a:ext cx="941463" cy="364787"/>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11 Minutes, 16 Seconds</a:t>
                </a:r>
              </a:p>
            </p:txBody>
          </p:sp>
        </p:grpSp>
        <p:grpSp>
          <p:nvGrpSpPr>
            <p:cNvPr name="Group 35" id="35"/>
            <p:cNvGrpSpPr/>
            <p:nvPr/>
          </p:nvGrpSpPr>
          <p:grpSpPr>
            <a:xfrm rot="0">
              <a:off x="8806231" y="3172170"/>
              <a:ext cx="4268330" cy="1481108"/>
              <a:chOff x="0" y="0"/>
              <a:chExt cx="941463" cy="326687"/>
            </a:xfrm>
          </p:grpSpPr>
          <p:sp>
            <p:nvSpPr>
              <p:cNvPr name="Freeform 36" id="36"/>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37" id="37"/>
              <p:cNvSpPr txBox="true"/>
              <p:nvPr/>
            </p:nvSpPr>
            <p:spPr>
              <a:xfrm>
                <a:off x="0" y="-38100"/>
                <a:ext cx="941463" cy="364787"/>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a:rPr>
                  <a:t>10 Minutes, 16 Seconds</a:t>
                </a:r>
              </a:p>
            </p:txBody>
          </p:sp>
        </p:grpSp>
        <p:grpSp>
          <p:nvGrpSpPr>
            <p:cNvPr name="Group 38" id="38"/>
            <p:cNvGrpSpPr/>
            <p:nvPr/>
          </p:nvGrpSpPr>
          <p:grpSpPr>
            <a:xfrm rot="0">
              <a:off x="8806231" y="4756033"/>
              <a:ext cx="4268330" cy="1481108"/>
              <a:chOff x="0" y="0"/>
              <a:chExt cx="941463" cy="326687"/>
            </a:xfrm>
          </p:grpSpPr>
          <p:sp>
            <p:nvSpPr>
              <p:cNvPr name="Freeform 39" id="39"/>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40" id="40"/>
              <p:cNvSpPr txBox="true"/>
              <p:nvPr/>
            </p:nvSpPr>
            <p:spPr>
              <a:xfrm>
                <a:off x="0" y="-38100"/>
                <a:ext cx="941463" cy="364787"/>
              </a:xfrm>
              <a:prstGeom prst="rect">
                <a:avLst/>
              </a:prstGeom>
            </p:spPr>
            <p:txBody>
              <a:bodyPr anchor="ctr" rtlCol="false" tIns="118353" lIns="118353" bIns="118353" rIns="118353"/>
              <a:lstStyle/>
              <a:p>
                <a:pPr algn="ctr" marL="0" indent="0" lvl="0">
                  <a:lnSpc>
                    <a:spcPts val="2932"/>
                  </a:lnSpc>
                  <a:spcBef>
                    <a:spcPct val="0"/>
                  </a:spcBef>
                </a:pPr>
                <a:r>
                  <a:rPr lang="en-US" sz="2094" spc="20">
                    <a:solidFill>
                      <a:srgbClr val="F37221"/>
                    </a:solidFill>
                    <a:latin typeface="Canva Sans 2"/>
                  </a:rPr>
                  <a:t>20 Minutes, 46 Seconds</a:t>
                </a:r>
              </a:p>
            </p:txBody>
          </p:sp>
        </p:grpSp>
        <p:grpSp>
          <p:nvGrpSpPr>
            <p:cNvPr name="Group 41" id="41"/>
            <p:cNvGrpSpPr/>
            <p:nvPr/>
          </p:nvGrpSpPr>
          <p:grpSpPr>
            <a:xfrm rot="0">
              <a:off x="17617838" y="0"/>
              <a:ext cx="4268330" cy="1462557"/>
              <a:chOff x="0" y="0"/>
              <a:chExt cx="941463" cy="322595"/>
            </a:xfrm>
          </p:grpSpPr>
          <p:sp>
            <p:nvSpPr>
              <p:cNvPr name="Freeform 42" id="42"/>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37221"/>
              </a:solidFill>
              <a:ln cap="sq">
                <a:noFill/>
                <a:prstDash val="solid"/>
                <a:miter/>
              </a:ln>
            </p:spPr>
          </p:sp>
          <p:sp>
            <p:nvSpPr>
              <p:cNvPr name="TextBox 43" id="43"/>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FFFFF"/>
                    </a:solidFill>
                    <a:latin typeface="Canva Sans 2"/>
                  </a:rPr>
                  <a:t>Phi 2.7B</a:t>
                </a:r>
              </a:p>
            </p:txBody>
          </p:sp>
        </p:grpSp>
        <p:grpSp>
          <p:nvGrpSpPr>
            <p:cNvPr name="Group 44" id="44"/>
            <p:cNvGrpSpPr/>
            <p:nvPr/>
          </p:nvGrpSpPr>
          <p:grpSpPr>
            <a:xfrm rot="0">
              <a:off x="17617838" y="1588306"/>
              <a:ext cx="4268330" cy="1481108"/>
              <a:chOff x="0" y="0"/>
              <a:chExt cx="941463" cy="326687"/>
            </a:xfrm>
          </p:grpSpPr>
          <p:sp>
            <p:nvSpPr>
              <p:cNvPr name="Freeform 45" id="45"/>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46" id="46"/>
              <p:cNvSpPr txBox="true"/>
              <p:nvPr/>
            </p:nvSpPr>
            <p:spPr>
              <a:xfrm>
                <a:off x="0" y="-38100"/>
                <a:ext cx="941463" cy="364787"/>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2 Minutes, 36 </a:t>
                </a:r>
              </a:p>
              <a:p>
                <a:pPr algn="ctr">
                  <a:lnSpc>
                    <a:spcPts val="2932"/>
                  </a:lnSpc>
                </a:pPr>
                <a:r>
                  <a:rPr lang="en-US" sz="2094" spc="20">
                    <a:solidFill>
                      <a:srgbClr val="F37221"/>
                    </a:solidFill>
                    <a:latin typeface="Canva Sans 2"/>
                  </a:rPr>
                  <a:t>Seconds</a:t>
                </a:r>
              </a:p>
            </p:txBody>
          </p:sp>
        </p:grpSp>
        <p:grpSp>
          <p:nvGrpSpPr>
            <p:cNvPr name="Group 47" id="47"/>
            <p:cNvGrpSpPr/>
            <p:nvPr/>
          </p:nvGrpSpPr>
          <p:grpSpPr>
            <a:xfrm rot="0">
              <a:off x="17617838" y="3172170"/>
              <a:ext cx="4268330" cy="1481108"/>
              <a:chOff x="0" y="0"/>
              <a:chExt cx="941463" cy="326687"/>
            </a:xfrm>
          </p:grpSpPr>
          <p:sp>
            <p:nvSpPr>
              <p:cNvPr name="Freeform 48" id="48"/>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49" id="49"/>
              <p:cNvSpPr txBox="true"/>
              <p:nvPr/>
            </p:nvSpPr>
            <p:spPr>
              <a:xfrm>
                <a:off x="0" y="-38100"/>
                <a:ext cx="941463" cy="364787"/>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5 Minutes, 27 </a:t>
                </a:r>
              </a:p>
              <a:p>
                <a:pPr algn="ctr" marL="0" indent="0" lvl="0">
                  <a:lnSpc>
                    <a:spcPts val="2932"/>
                  </a:lnSpc>
                  <a:spcBef>
                    <a:spcPct val="0"/>
                  </a:spcBef>
                </a:pPr>
                <a:r>
                  <a:rPr lang="en-US" sz="2094" spc="20">
                    <a:solidFill>
                      <a:srgbClr val="F37221"/>
                    </a:solidFill>
                    <a:latin typeface="Canva Sans 2"/>
                  </a:rPr>
                  <a:t>Seconds</a:t>
                </a:r>
              </a:p>
            </p:txBody>
          </p:sp>
        </p:grpSp>
        <p:grpSp>
          <p:nvGrpSpPr>
            <p:cNvPr name="Group 50" id="50"/>
            <p:cNvGrpSpPr/>
            <p:nvPr/>
          </p:nvGrpSpPr>
          <p:grpSpPr>
            <a:xfrm rot="0">
              <a:off x="17617838" y="4756033"/>
              <a:ext cx="4268330" cy="1481108"/>
              <a:chOff x="0" y="0"/>
              <a:chExt cx="941463" cy="326687"/>
            </a:xfrm>
          </p:grpSpPr>
          <p:sp>
            <p:nvSpPr>
              <p:cNvPr name="Freeform 51" id="51"/>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52" id="52"/>
              <p:cNvSpPr txBox="true"/>
              <p:nvPr/>
            </p:nvSpPr>
            <p:spPr>
              <a:xfrm>
                <a:off x="0" y="-38100"/>
                <a:ext cx="941463" cy="364787"/>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5 Minutes, 47 </a:t>
                </a:r>
              </a:p>
              <a:p>
                <a:pPr algn="ctr" marL="0" indent="0" lvl="0">
                  <a:lnSpc>
                    <a:spcPts val="2932"/>
                  </a:lnSpc>
                  <a:spcBef>
                    <a:spcPct val="0"/>
                  </a:spcBef>
                </a:pPr>
                <a:r>
                  <a:rPr lang="en-US" sz="2094" spc="20">
                    <a:solidFill>
                      <a:srgbClr val="F37221"/>
                    </a:solidFill>
                    <a:latin typeface="Canva Sans 2"/>
                  </a:rPr>
                  <a:t>Seconds</a:t>
                </a:r>
              </a:p>
            </p:txBody>
          </p:sp>
        </p:grpSp>
        <p:grpSp>
          <p:nvGrpSpPr>
            <p:cNvPr name="Group 53" id="53"/>
            <p:cNvGrpSpPr/>
            <p:nvPr/>
          </p:nvGrpSpPr>
          <p:grpSpPr>
            <a:xfrm rot="0">
              <a:off x="13212034" y="0"/>
              <a:ext cx="4268330" cy="1462557"/>
              <a:chOff x="0" y="0"/>
              <a:chExt cx="941463" cy="322595"/>
            </a:xfrm>
          </p:grpSpPr>
          <p:sp>
            <p:nvSpPr>
              <p:cNvPr name="Freeform 54" id="54"/>
              <p:cNvSpPr/>
              <p:nvPr/>
            </p:nvSpPr>
            <p:spPr>
              <a:xfrm flipH="false" flipV="false" rot="0">
                <a:off x="0" y="0"/>
                <a:ext cx="941463" cy="322595"/>
              </a:xfrm>
              <a:custGeom>
                <a:avLst/>
                <a:gdLst/>
                <a:ahLst/>
                <a:cxnLst/>
                <a:rect r="r" b="b" t="t" l="l"/>
                <a:pathLst>
                  <a:path h="322595" w="941463">
                    <a:moveTo>
                      <a:pt x="12092" y="0"/>
                    </a:moveTo>
                    <a:lnTo>
                      <a:pt x="929371" y="0"/>
                    </a:lnTo>
                    <a:cubicBezTo>
                      <a:pt x="936049" y="0"/>
                      <a:pt x="941463" y="5414"/>
                      <a:pt x="941463" y="12092"/>
                    </a:cubicBezTo>
                    <a:lnTo>
                      <a:pt x="941463" y="310503"/>
                    </a:lnTo>
                    <a:cubicBezTo>
                      <a:pt x="941463" y="313710"/>
                      <a:pt x="940189" y="316786"/>
                      <a:pt x="937921" y="319054"/>
                    </a:cubicBezTo>
                    <a:cubicBezTo>
                      <a:pt x="935653" y="321321"/>
                      <a:pt x="932578" y="322595"/>
                      <a:pt x="929371" y="322595"/>
                    </a:cubicBezTo>
                    <a:lnTo>
                      <a:pt x="12092" y="322595"/>
                    </a:lnTo>
                    <a:cubicBezTo>
                      <a:pt x="5414" y="322595"/>
                      <a:pt x="0" y="317181"/>
                      <a:pt x="0" y="310503"/>
                    </a:cubicBezTo>
                    <a:lnTo>
                      <a:pt x="0" y="12092"/>
                    </a:lnTo>
                    <a:cubicBezTo>
                      <a:pt x="0" y="5414"/>
                      <a:pt x="5414" y="0"/>
                      <a:pt x="12092" y="0"/>
                    </a:cubicBezTo>
                    <a:close/>
                  </a:path>
                </a:pathLst>
              </a:custGeom>
              <a:solidFill>
                <a:srgbClr val="F37221"/>
              </a:solidFill>
              <a:ln cap="sq">
                <a:noFill/>
                <a:prstDash val="solid"/>
                <a:miter/>
              </a:ln>
            </p:spPr>
          </p:sp>
          <p:sp>
            <p:nvSpPr>
              <p:cNvPr name="TextBox 55" id="55"/>
              <p:cNvSpPr txBox="true"/>
              <p:nvPr/>
            </p:nvSpPr>
            <p:spPr>
              <a:xfrm>
                <a:off x="0" y="-38100"/>
                <a:ext cx="941463" cy="360695"/>
              </a:xfrm>
              <a:prstGeom prst="rect">
                <a:avLst/>
              </a:prstGeom>
            </p:spPr>
            <p:txBody>
              <a:bodyPr anchor="ctr" rtlCol="false" tIns="118353" lIns="118353" bIns="118353" rIns="118353"/>
              <a:lstStyle/>
              <a:p>
                <a:pPr algn="ctr">
                  <a:lnSpc>
                    <a:spcPts val="2932"/>
                  </a:lnSpc>
                </a:pPr>
                <a:r>
                  <a:rPr lang="en-US" sz="2094" spc="20">
                    <a:solidFill>
                      <a:srgbClr val="FFFFFF"/>
                    </a:solidFill>
                    <a:latin typeface="Canva Sans 2"/>
                  </a:rPr>
                  <a:t>Qwen 1.8B</a:t>
                </a:r>
              </a:p>
            </p:txBody>
          </p:sp>
        </p:grpSp>
        <p:grpSp>
          <p:nvGrpSpPr>
            <p:cNvPr name="Group 56" id="56"/>
            <p:cNvGrpSpPr/>
            <p:nvPr/>
          </p:nvGrpSpPr>
          <p:grpSpPr>
            <a:xfrm rot="0">
              <a:off x="13212034" y="1588306"/>
              <a:ext cx="4268330" cy="1482356"/>
              <a:chOff x="0" y="0"/>
              <a:chExt cx="941463" cy="326962"/>
            </a:xfrm>
          </p:grpSpPr>
          <p:sp>
            <p:nvSpPr>
              <p:cNvPr name="Freeform 57" id="57"/>
              <p:cNvSpPr/>
              <p:nvPr/>
            </p:nvSpPr>
            <p:spPr>
              <a:xfrm flipH="false" flipV="false" rot="0">
                <a:off x="0" y="0"/>
                <a:ext cx="941463" cy="326962"/>
              </a:xfrm>
              <a:custGeom>
                <a:avLst/>
                <a:gdLst/>
                <a:ahLst/>
                <a:cxnLst/>
                <a:rect r="r" b="b" t="t" l="l"/>
                <a:pathLst>
                  <a:path h="326962" w="941463">
                    <a:moveTo>
                      <a:pt x="12092" y="0"/>
                    </a:moveTo>
                    <a:lnTo>
                      <a:pt x="929371" y="0"/>
                    </a:lnTo>
                    <a:cubicBezTo>
                      <a:pt x="936049" y="0"/>
                      <a:pt x="941463" y="5414"/>
                      <a:pt x="941463" y="12092"/>
                    </a:cubicBezTo>
                    <a:lnTo>
                      <a:pt x="941463" y="314870"/>
                    </a:lnTo>
                    <a:cubicBezTo>
                      <a:pt x="941463" y="321549"/>
                      <a:pt x="936049" y="326962"/>
                      <a:pt x="929371" y="326962"/>
                    </a:cubicBezTo>
                    <a:lnTo>
                      <a:pt x="12092" y="326962"/>
                    </a:lnTo>
                    <a:cubicBezTo>
                      <a:pt x="5414" y="326962"/>
                      <a:pt x="0" y="321549"/>
                      <a:pt x="0" y="314870"/>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58" id="58"/>
              <p:cNvSpPr txBox="true"/>
              <p:nvPr/>
            </p:nvSpPr>
            <p:spPr>
              <a:xfrm>
                <a:off x="0" y="-38100"/>
                <a:ext cx="941463" cy="365062"/>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4 Minutes, 15 </a:t>
                </a:r>
              </a:p>
              <a:p>
                <a:pPr algn="ctr">
                  <a:lnSpc>
                    <a:spcPts val="2932"/>
                  </a:lnSpc>
                </a:pPr>
                <a:r>
                  <a:rPr lang="en-US" sz="2094" spc="20">
                    <a:solidFill>
                      <a:srgbClr val="F37221"/>
                    </a:solidFill>
                    <a:latin typeface="Canva Sans 2"/>
                  </a:rPr>
                  <a:t>Seconds</a:t>
                </a:r>
              </a:p>
            </p:txBody>
          </p:sp>
        </p:grpSp>
        <p:grpSp>
          <p:nvGrpSpPr>
            <p:cNvPr name="Group 59" id="59"/>
            <p:cNvGrpSpPr/>
            <p:nvPr/>
          </p:nvGrpSpPr>
          <p:grpSpPr>
            <a:xfrm rot="0">
              <a:off x="13212034" y="3172170"/>
              <a:ext cx="4268330" cy="1482356"/>
              <a:chOff x="0" y="0"/>
              <a:chExt cx="941463" cy="326962"/>
            </a:xfrm>
          </p:grpSpPr>
          <p:sp>
            <p:nvSpPr>
              <p:cNvPr name="Freeform 60" id="60"/>
              <p:cNvSpPr/>
              <p:nvPr/>
            </p:nvSpPr>
            <p:spPr>
              <a:xfrm flipH="false" flipV="false" rot="0">
                <a:off x="0" y="0"/>
                <a:ext cx="941463" cy="326962"/>
              </a:xfrm>
              <a:custGeom>
                <a:avLst/>
                <a:gdLst/>
                <a:ahLst/>
                <a:cxnLst/>
                <a:rect r="r" b="b" t="t" l="l"/>
                <a:pathLst>
                  <a:path h="326962" w="941463">
                    <a:moveTo>
                      <a:pt x="12092" y="0"/>
                    </a:moveTo>
                    <a:lnTo>
                      <a:pt x="929371" y="0"/>
                    </a:lnTo>
                    <a:cubicBezTo>
                      <a:pt x="936049" y="0"/>
                      <a:pt x="941463" y="5414"/>
                      <a:pt x="941463" y="12092"/>
                    </a:cubicBezTo>
                    <a:lnTo>
                      <a:pt x="941463" y="314870"/>
                    </a:lnTo>
                    <a:cubicBezTo>
                      <a:pt x="941463" y="321549"/>
                      <a:pt x="936049" y="326962"/>
                      <a:pt x="929371" y="326962"/>
                    </a:cubicBezTo>
                    <a:lnTo>
                      <a:pt x="12092" y="326962"/>
                    </a:lnTo>
                    <a:cubicBezTo>
                      <a:pt x="5414" y="326962"/>
                      <a:pt x="0" y="321549"/>
                      <a:pt x="0" y="314870"/>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61" id="61"/>
              <p:cNvSpPr txBox="true"/>
              <p:nvPr/>
            </p:nvSpPr>
            <p:spPr>
              <a:xfrm>
                <a:off x="0" y="-38100"/>
                <a:ext cx="941463" cy="365062"/>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2 Minutes, 18 </a:t>
                </a:r>
              </a:p>
              <a:p>
                <a:pPr algn="ctr" marL="0" indent="0" lvl="0">
                  <a:lnSpc>
                    <a:spcPts val="2932"/>
                  </a:lnSpc>
                  <a:spcBef>
                    <a:spcPct val="0"/>
                  </a:spcBef>
                </a:pPr>
                <a:r>
                  <a:rPr lang="en-US" sz="2094" spc="20">
                    <a:solidFill>
                      <a:srgbClr val="F37221"/>
                    </a:solidFill>
                    <a:latin typeface="Canva Sans 2"/>
                  </a:rPr>
                  <a:t>Seconds</a:t>
                </a:r>
              </a:p>
            </p:txBody>
          </p:sp>
        </p:grpSp>
        <p:grpSp>
          <p:nvGrpSpPr>
            <p:cNvPr name="Group 62" id="62"/>
            <p:cNvGrpSpPr/>
            <p:nvPr/>
          </p:nvGrpSpPr>
          <p:grpSpPr>
            <a:xfrm rot="0">
              <a:off x="13212034" y="4756033"/>
              <a:ext cx="4268330" cy="1481108"/>
              <a:chOff x="0" y="0"/>
              <a:chExt cx="941463" cy="326687"/>
            </a:xfrm>
          </p:grpSpPr>
          <p:sp>
            <p:nvSpPr>
              <p:cNvPr name="Freeform 63" id="63"/>
              <p:cNvSpPr/>
              <p:nvPr/>
            </p:nvSpPr>
            <p:spPr>
              <a:xfrm flipH="false" flipV="false" rot="0">
                <a:off x="0" y="0"/>
                <a:ext cx="941463" cy="326687"/>
              </a:xfrm>
              <a:custGeom>
                <a:avLst/>
                <a:gdLst/>
                <a:ahLst/>
                <a:cxnLst/>
                <a:rect r="r" b="b" t="t" l="l"/>
                <a:pathLst>
                  <a:path h="326687" w="941463">
                    <a:moveTo>
                      <a:pt x="12092" y="0"/>
                    </a:moveTo>
                    <a:lnTo>
                      <a:pt x="929371" y="0"/>
                    </a:lnTo>
                    <a:cubicBezTo>
                      <a:pt x="936049" y="0"/>
                      <a:pt x="941463" y="5414"/>
                      <a:pt x="941463" y="12092"/>
                    </a:cubicBezTo>
                    <a:lnTo>
                      <a:pt x="941463" y="314595"/>
                    </a:lnTo>
                    <a:cubicBezTo>
                      <a:pt x="941463" y="317802"/>
                      <a:pt x="940189" y="320878"/>
                      <a:pt x="937921" y="323145"/>
                    </a:cubicBezTo>
                    <a:cubicBezTo>
                      <a:pt x="935653" y="325413"/>
                      <a:pt x="932578" y="326687"/>
                      <a:pt x="929371" y="326687"/>
                    </a:cubicBezTo>
                    <a:lnTo>
                      <a:pt x="12092" y="326687"/>
                    </a:lnTo>
                    <a:cubicBezTo>
                      <a:pt x="5414" y="326687"/>
                      <a:pt x="0" y="321273"/>
                      <a:pt x="0" y="314595"/>
                    </a:cubicBezTo>
                    <a:lnTo>
                      <a:pt x="0" y="12092"/>
                    </a:lnTo>
                    <a:cubicBezTo>
                      <a:pt x="0" y="5414"/>
                      <a:pt x="5414" y="0"/>
                      <a:pt x="12092" y="0"/>
                    </a:cubicBezTo>
                    <a:close/>
                  </a:path>
                </a:pathLst>
              </a:custGeom>
              <a:solidFill>
                <a:srgbClr val="FFFFFF"/>
              </a:solidFill>
              <a:ln w="38100" cap="sq">
                <a:solidFill>
                  <a:srgbClr val="F47C00"/>
                </a:solidFill>
                <a:prstDash val="solid"/>
                <a:miter/>
              </a:ln>
            </p:spPr>
          </p:sp>
          <p:sp>
            <p:nvSpPr>
              <p:cNvPr name="TextBox 64" id="64"/>
              <p:cNvSpPr txBox="true"/>
              <p:nvPr/>
            </p:nvSpPr>
            <p:spPr>
              <a:xfrm>
                <a:off x="0" y="-38100"/>
                <a:ext cx="941463" cy="364787"/>
              </a:xfrm>
              <a:prstGeom prst="rect">
                <a:avLst/>
              </a:prstGeom>
            </p:spPr>
            <p:txBody>
              <a:bodyPr anchor="ctr" rtlCol="false" tIns="118353" lIns="118353" bIns="118353" rIns="118353"/>
              <a:lstStyle/>
              <a:p>
                <a:pPr algn="ctr">
                  <a:lnSpc>
                    <a:spcPts val="2932"/>
                  </a:lnSpc>
                </a:pPr>
                <a:r>
                  <a:rPr lang="en-US" sz="2094" spc="20">
                    <a:solidFill>
                      <a:srgbClr val="F37221"/>
                    </a:solidFill>
                    <a:latin typeface="Canva Sans 2"/>
                  </a:rPr>
                  <a:t>4 Minutes, 44 </a:t>
                </a:r>
              </a:p>
              <a:p>
                <a:pPr algn="ctr" marL="0" indent="0" lvl="0">
                  <a:lnSpc>
                    <a:spcPts val="2932"/>
                  </a:lnSpc>
                  <a:spcBef>
                    <a:spcPct val="0"/>
                  </a:spcBef>
                </a:pPr>
                <a:r>
                  <a:rPr lang="en-US" sz="2094" spc="20">
                    <a:solidFill>
                      <a:srgbClr val="F37221"/>
                    </a:solidFill>
                    <a:latin typeface="Canva Sans 2"/>
                  </a:rPr>
                  <a:t>Seconds</a:t>
                </a:r>
              </a:p>
            </p:txBody>
          </p:sp>
        </p:gr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55786" y="4360701"/>
            <a:ext cx="12776429" cy="1556072"/>
          </a:xfrm>
          <a:prstGeom prst="rect">
            <a:avLst/>
          </a:prstGeom>
        </p:spPr>
        <p:txBody>
          <a:bodyPr anchor="t" rtlCol="false" tIns="0" lIns="0" bIns="0" rIns="0">
            <a:spAutoFit/>
          </a:bodyPr>
          <a:lstStyle/>
          <a:p>
            <a:pPr algn="ctr" marL="0" indent="0" lvl="0">
              <a:lnSpc>
                <a:spcPts val="10692"/>
              </a:lnSpc>
              <a:spcBef>
                <a:spcPct val="0"/>
              </a:spcBef>
            </a:pPr>
            <a:r>
              <a:rPr lang="en-US" sz="10183" spc="213">
                <a:solidFill>
                  <a:srgbClr val="F35000"/>
                </a:solidFill>
                <a:latin typeface="Codec Pro ExtraBold"/>
              </a:rPr>
              <a:t>THANK YOU!</a:t>
            </a:r>
          </a:p>
        </p:txBody>
      </p:sp>
      <p:sp>
        <p:nvSpPr>
          <p:cNvPr name="Freeform 3" id="3"/>
          <p:cNvSpPr/>
          <p:nvPr/>
        </p:nvSpPr>
        <p:spPr>
          <a:xfrm flipH="false" flipV="false" rot="0">
            <a:off x="0" y="4234880"/>
            <a:ext cx="6132760" cy="6132760"/>
          </a:xfrm>
          <a:custGeom>
            <a:avLst/>
            <a:gdLst/>
            <a:ahLst/>
            <a:cxnLst/>
            <a:rect r="r" b="b" t="t" l="l"/>
            <a:pathLst>
              <a:path h="6132760" w="6132760">
                <a:moveTo>
                  <a:pt x="0" y="0"/>
                </a:moveTo>
                <a:lnTo>
                  <a:pt x="6132760" y="0"/>
                </a:lnTo>
                <a:lnTo>
                  <a:pt x="6132760" y="6132760"/>
                </a:lnTo>
                <a:lnTo>
                  <a:pt x="0" y="61327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1346406" y="8147496"/>
            <a:ext cx="9384511" cy="8020950"/>
          </a:xfrm>
          <a:custGeom>
            <a:avLst/>
            <a:gdLst/>
            <a:ahLst/>
            <a:cxnLst/>
            <a:rect r="r" b="b" t="t" l="l"/>
            <a:pathLst>
              <a:path h="8020950" w="9384511">
                <a:moveTo>
                  <a:pt x="0" y="0"/>
                </a:moveTo>
                <a:lnTo>
                  <a:pt x="9384512" y="0"/>
                </a:lnTo>
                <a:lnTo>
                  <a:pt x="9384512" y="8020950"/>
                </a:lnTo>
                <a:lnTo>
                  <a:pt x="0" y="80209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45920" y="924561"/>
            <a:ext cx="14996160" cy="1097585"/>
          </a:xfrm>
          <a:prstGeom prst="rect">
            <a:avLst/>
          </a:prstGeom>
        </p:spPr>
        <p:txBody>
          <a:bodyPr anchor="t" rtlCol="false" tIns="0" lIns="0" bIns="0" rIns="0">
            <a:spAutoFit/>
          </a:bodyPr>
          <a:lstStyle/>
          <a:p>
            <a:pPr algn="ctr">
              <a:lnSpc>
                <a:spcPts val="9066"/>
              </a:lnSpc>
              <a:spcBef>
                <a:spcPct val="0"/>
              </a:spcBef>
            </a:pPr>
            <a:r>
              <a:rPr lang="en-US" sz="6569" spc="328">
                <a:solidFill>
                  <a:srgbClr val="F35000"/>
                </a:solidFill>
                <a:latin typeface="Canva Sans 1 Bold"/>
              </a:rPr>
              <a:t>Introduction To The Project</a:t>
            </a:r>
          </a:p>
        </p:txBody>
      </p:sp>
      <p:sp>
        <p:nvSpPr>
          <p:cNvPr name="TextBox 4" id="4"/>
          <p:cNvSpPr txBox="true"/>
          <p:nvPr/>
        </p:nvSpPr>
        <p:spPr>
          <a:xfrm rot="0">
            <a:off x="1645920" y="2698420"/>
            <a:ext cx="14996160" cy="4181615"/>
          </a:xfrm>
          <a:prstGeom prst="rect">
            <a:avLst/>
          </a:prstGeom>
        </p:spPr>
        <p:txBody>
          <a:bodyPr anchor="t" rtlCol="false" tIns="0" lIns="0" bIns="0" rIns="0">
            <a:spAutoFit/>
          </a:bodyPr>
          <a:lstStyle/>
          <a:p>
            <a:pPr algn="just">
              <a:lnSpc>
                <a:spcPts val="4192"/>
              </a:lnSpc>
            </a:pPr>
            <a:r>
              <a:rPr lang="en-US" sz="2994" spc="29" u="sng">
                <a:solidFill>
                  <a:srgbClr val="F95C32"/>
                </a:solidFill>
                <a:latin typeface="Arimo Bold"/>
              </a:rPr>
              <a:t>Overview:</a:t>
            </a:r>
            <a:r>
              <a:rPr lang="en-US" sz="2994" spc="29">
                <a:solidFill>
                  <a:srgbClr val="000000"/>
                </a:solidFill>
                <a:latin typeface="Arimo"/>
              </a:rPr>
              <a:t> This project introduces a Retrieval-Augmented Generation (RAG) system tailored for Daraz eCommerce to address and answer customer and seller inquiries efficiently. Our system utilizes cutting-edge text analytics to interpret and respond to natural language queries, sourcing accurate information from a robust dataset.</a:t>
            </a:r>
          </a:p>
          <a:p>
            <a:pPr algn="just">
              <a:lnSpc>
                <a:spcPts val="4192"/>
              </a:lnSpc>
            </a:pPr>
          </a:p>
          <a:p>
            <a:pPr algn="just">
              <a:lnSpc>
                <a:spcPts val="4192"/>
              </a:lnSpc>
              <a:spcBef>
                <a:spcPct val="0"/>
              </a:spcBef>
            </a:pPr>
            <a:r>
              <a:rPr lang="en-US" sz="2994" spc="29" u="sng">
                <a:solidFill>
                  <a:srgbClr val="F95C32"/>
                </a:solidFill>
                <a:latin typeface="Arimo Bold"/>
              </a:rPr>
              <a:t>Objective:</a:t>
            </a:r>
            <a:r>
              <a:rPr lang="en-US" sz="2994" spc="29">
                <a:solidFill>
                  <a:srgbClr val="000000"/>
                </a:solidFill>
                <a:latin typeface="Arimo"/>
              </a:rPr>
              <a:t> The primary goal is to streamline the customer support process by providing immediate, accurate responses to inquiries about products, policies, and seller guidelines, thereby enhancing the overall user experience on Daraz.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934483" y="8520018"/>
            <a:ext cx="19670065" cy="5255628"/>
          </a:xfrm>
          <a:custGeom>
            <a:avLst/>
            <a:gdLst/>
            <a:ahLst/>
            <a:cxnLst/>
            <a:rect r="r" b="b" t="t" l="l"/>
            <a:pathLst>
              <a:path h="5255628" w="19670065">
                <a:moveTo>
                  <a:pt x="0" y="0"/>
                </a:moveTo>
                <a:lnTo>
                  <a:pt x="19670065" y="0"/>
                </a:lnTo>
                <a:lnTo>
                  <a:pt x="19670065" y="5255628"/>
                </a:lnTo>
                <a:lnTo>
                  <a:pt x="0" y="5255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1032" y="-3824459"/>
            <a:ext cx="19670065" cy="5255628"/>
          </a:xfrm>
          <a:custGeom>
            <a:avLst/>
            <a:gdLst/>
            <a:ahLst/>
            <a:cxnLst/>
            <a:rect r="r" b="b" t="t" l="l"/>
            <a:pathLst>
              <a:path h="5255628" w="19670065">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4200526"/>
            <a:ext cx="16230600" cy="1704974"/>
          </a:xfrm>
          <a:prstGeom prst="rect">
            <a:avLst/>
          </a:prstGeom>
        </p:spPr>
        <p:txBody>
          <a:bodyPr anchor="t" rtlCol="false" tIns="0" lIns="0" bIns="0" rIns="0">
            <a:spAutoFit/>
          </a:bodyPr>
          <a:lstStyle/>
          <a:p>
            <a:pPr algn="ctr" marL="0" indent="0" lvl="0">
              <a:lnSpc>
                <a:spcPts val="13800"/>
              </a:lnSpc>
              <a:spcBef>
                <a:spcPct val="0"/>
              </a:spcBef>
            </a:pPr>
            <a:r>
              <a:rPr lang="en-US" sz="10000" spc="500">
                <a:solidFill>
                  <a:srgbClr val="F47C00"/>
                </a:solidFill>
                <a:latin typeface="Canva Sans 1 Bold"/>
              </a:rPr>
              <a:t>Data Collection Phase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1028700" y="2055442"/>
            <a:ext cx="6176117" cy="617611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sp>
        <p:sp>
          <p:nvSpPr>
            <p:cNvPr name="TextBox 4" id="4"/>
            <p:cNvSpPr txBox="true"/>
            <p:nvPr/>
          </p:nvSpPr>
          <p:spPr>
            <a:xfrm>
              <a:off x="76200" y="-28575"/>
              <a:ext cx="660400" cy="765175"/>
            </a:xfrm>
            <a:prstGeom prst="rect">
              <a:avLst/>
            </a:prstGeom>
          </p:spPr>
          <p:txBody>
            <a:bodyPr anchor="ctr" rtlCol="false" tIns="50800" lIns="50800" bIns="50800" rIns="50800"/>
            <a:lstStyle/>
            <a:p>
              <a:pPr algn="ctr">
                <a:lnSpc>
                  <a:spcPts val="6012"/>
                </a:lnSpc>
              </a:pPr>
              <a:r>
                <a:rPr lang="en-US" sz="4294" spc="42">
                  <a:solidFill>
                    <a:srgbClr val="000000"/>
                  </a:solidFill>
                  <a:latin typeface="Arimo Bold"/>
                </a:rPr>
                <a:t>Overview of Data Utilized</a:t>
              </a:r>
            </a:p>
          </p:txBody>
        </p:sp>
      </p:grpSp>
      <p:grpSp>
        <p:nvGrpSpPr>
          <p:cNvPr name="Group 5" id="5"/>
          <p:cNvGrpSpPr/>
          <p:nvPr/>
        </p:nvGrpSpPr>
        <p:grpSpPr>
          <a:xfrm rot="0">
            <a:off x="8350887" y="1558482"/>
            <a:ext cx="8907349" cy="1541840"/>
            <a:chOff x="0" y="0"/>
            <a:chExt cx="3357221" cy="581127"/>
          </a:xfrm>
        </p:grpSpPr>
        <p:sp>
          <p:nvSpPr>
            <p:cNvPr name="Freeform 6" id="6"/>
            <p:cNvSpPr/>
            <p:nvPr/>
          </p:nvSpPr>
          <p:spPr>
            <a:xfrm flipH="false" flipV="false" rot="0">
              <a:off x="0" y="0"/>
              <a:ext cx="3357221" cy="581127"/>
            </a:xfrm>
            <a:custGeom>
              <a:avLst/>
              <a:gdLst/>
              <a:ahLst/>
              <a:cxnLst/>
              <a:rect r="r" b="b" t="t" l="l"/>
              <a:pathLst>
                <a:path h="581127" w="3357221">
                  <a:moveTo>
                    <a:pt x="3154021" y="0"/>
                  </a:moveTo>
                  <a:cubicBezTo>
                    <a:pt x="3266246" y="0"/>
                    <a:pt x="3357221" y="130090"/>
                    <a:pt x="3357221" y="290563"/>
                  </a:cubicBezTo>
                  <a:cubicBezTo>
                    <a:pt x="3357221" y="451037"/>
                    <a:pt x="3266246" y="581127"/>
                    <a:pt x="3154021" y="581127"/>
                  </a:cubicBezTo>
                  <a:lnTo>
                    <a:pt x="203200" y="581127"/>
                  </a:lnTo>
                  <a:cubicBezTo>
                    <a:pt x="90976" y="581127"/>
                    <a:pt x="0" y="451037"/>
                    <a:pt x="0" y="290563"/>
                  </a:cubicBezTo>
                  <a:cubicBezTo>
                    <a:pt x="0" y="130090"/>
                    <a:pt x="90976" y="0"/>
                    <a:pt x="203200" y="0"/>
                  </a:cubicBezTo>
                  <a:close/>
                </a:path>
              </a:pathLst>
            </a:custGeom>
            <a:solidFill>
              <a:srgbClr val="F37221"/>
            </a:solidFill>
          </p:spPr>
        </p:sp>
        <p:sp>
          <p:nvSpPr>
            <p:cNvPr name="TextBox 7" id="7"/>
            <p:cNvSpPr txBox="true"/>
            <p:nvPr/>
          </p:nvSpPr>
          <p:spPr>
            <a:xfrm>
              <a:off x="0" y="-57150"/>
              <a:ext cx="3357221" cy="638277"/>
            </a:xfrm>
            <a:prstGeom prst="rect">
              <a:avLst/>
            </a:prstGeom>
          </p:spPr>
          <p:txBody>
            <a:bodyPr anchor="ctr" rtlCol="false" tIns="50800" lIns="50800" bIns="50800" rIns="50800"/>
            <a:lstStyle/>
            <a:p>
              <a:pPr algn="ctr">
                <a:lnSpc>
                  <a:spcPts val="2932"/>
                </a:lnSpc>
              </a:pPr>
              <a:r>
                <a:rPr lang="en-US" sz="2094" spc="20">
                  <a:solidFill>
                    <a:srgbClr val="000000"/>
                  </a:solidFill>
                  <a:latin typeface="Arimo Bold"/>
                </a:rPr>
                <a:t>Main Data (15 Documents): Includes comprehensive guides on policies, manuals, and partnerships, essential for addressing general customer inquiries.</a:t>
              </a:r>
            </a:p>
          </p:txBody>
        </p:sp>
      </p:grpSp>
      <p:sp>
        <p:nvSpPr>
          <p:cNvPr name="Freeform 8" id="8"/>
          <p:cNvSpPr/>
          <p:nvPr/>
        </p:nvSpPr>
        <p:spPr>
          <a:xfrm flipH="false" flipV="false" rot="0">
            <a:off x="7386073" y="4767882"/>
            <a:ext cx="1567117" cy="428998"/>
          </a:xfrm>
          <a:custGeom>
            <a:avLst/>
            <a:gdLst/>
            <a:ahLst/>
            <a:cxnLst/>
            <a:rect r="r" b="b" t="t" l="l"/>
            <a:pathLst>
              <a:path h="428998" w="1567117">
                <a:moveTo>
                  <a:pt x="0" y="0"/>
                </a:moveTo>
                <a:lnTo>
                  <a:pt x="1567117" y="0"/>
                </a:lnTo>
                <a:lnTo>
                  <a:pt x="1567117" y="428999"/>
                </a:lnTo>
                <a:lnTo>
                  <a:pt x="0" y="428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1482789">
            <a:off x="6421258" y="2363383"/>
            <a:ext cx="1567117" cy="428998"/>
          </a:xfrm>
          <a:custGeom>
            <a:avLst/>
            <a:gdLst/>
            <a:ahLst/>
            <a:cxnLst/>
            <a:rect r="r" b="b" t="t" l="l"/>
            <a:pathLst>
              <a:path h="428998" w="1567117">
                <a:moveTo>
                  <a:pt x="0" y="0"/>
                </a:moveTo>
                <a:lnTo>
                  <a:pt x="1567117" y="0"/>
                </a:lnTo>
                <a:lnTo>
                  <a:pt x="1567117" y="428998"/>
                </a:lnTo>
                <a:lnTo>
                  <a:pt x="0" y="42899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963931">
            <a:off x="6922688" y="6889526"/>
            <a:ext cx="1567117" cy="428998"/>
          </a:xfrm>
          <a:custGeom>
            <a:avLst/>
            <a:gdLst/>
            <a:ahLst/>
            <a:cxnLst/>
            <a:rect r="r" b="b" t="t" l="l"/>
            <a:pathLst>
              <a:path h="428998" w="1567117">
                <a:moveTo>
                  <a:pt x="0" y="0"/>
                </a:moveTo>
                <a:lnTo>
                  <a:pt x="1567117" y="0"/>
                </a:lnTo>
                <a:lnTo>
                  <a:pt x="1567117" y="428999"/>
                </a:lnTo>
                <a:lnTo>
                  <a:pt x="0" y="4289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1" id="11"/>
          <p:cNvGrpSpPr/>
          <p:nvPr/>
        </p:nvGrpSpPr>
        <p:grpSpPr>
          <a:xfrm rot="0">
            <a:off x="9134446" y="4211461"/>
            <a:ext cx="8907349" cy="1541840"/>
            <a:chOff x="0" y="0"/>
            <a:chExt cx="3357221" cy="581127"/>
          </a:xfrm>
        </p:grpSpPr>
        <p:sp>
          <p:nvSpPr>
            <p:cNvPr name="Freeform 12" id="12"/>
            <p:cNvSpPr/>
            <p:nvPr/>
          </p:nvSpPr>
          <p:spPr>
            <a:xfrm flipH="false" flipV="false" rot="0">
              <a:off x="0" y="0"/>
              <a:ext cx="3357221" cy="581127"/>
            </a:xfrm>
            <a:custGeom>
              <a:avLst/>
              <a:gdLst/>
              <a:ahLst/>
              <a:cxnLst/>
              <a:rect r="r" b="b" t="t" l="l"/>
              <a:pathLst>
                <a:path h="581127" w="3357221">
                  <a:moveTo>
                    <a:pt x="3154021" y="0"/>
                  </a:moveTo>
                  <a:cubicBezTo>
                    <a:pt x="3266246" y="0"/>
                    <a:pt x="3357221" y="130090"/>
                    <a:pt x="3357221" y="290563"/>
                  </a:cubicBezTo>
                  <a:cubicBezTo>
                    <a:pt x="3357221" y="451037"/>
                    <a:pt x="3266246" y="581127"/>
                    <a:pt x="3154021" y="581127"/>
                  </a:cubicBezTo>
                  <a:lnTo>
                    <a:pt x="203200" y="581127"/>
                  </a:lnTo>
                  <a:cubicBezTo>
                    <a:pt x="90976" y="581127"/>
                    <a:pt x="0" y="451037"/>
                    <a:pt x="0" y="290563"/>
                  </a:cubicBezTo>
                  <a:cubicBezTo>
                    <a:pt x="0" y="130090"/>
                    <a:pt x="90976" y="0"/>
                    <a:pt x="203200" y="0"/>
                  </a:cubicBezTo>
                  <a:close/>
                </a:path>
              </a:pathLst>
            </a:custGeom>
            <a:solidFill>
              <a:srgbClr val="F37221"/>
            </a:solidFill>
          </p:spPr>
        </p:sp>
        <p:sp>
          <p:nvSpPr>
            <p:cNvPr name="TextBox 13" id="13"/>
            <p:cNvSpPr txBox="true"/>
            <p:nvPr/>
          </p:nvSpPr>
          <p:spPr>
            <a:xfrm>
              <a:off x="0" y="-57150"/>
              <a:ext cx="3357221" cy="638277"/>
            </a:xfrm>
            <a:prstGeom prst="rect">
              <a:avLst/>
            </a:prstGeom>
          </p:spPr>
          <p:txBody>
            <a:bodyPr anchor="ctr" rtlCol="false" tIns="50800" lIns="50800" bIns="50800" rIns="50800"/>
            <a:lstStyle/>
            <a:p>
              <a:pPr algn="ctr">
                <a:lnSpc>
                  <a:spcPts val="2932"/>
                </a:lnSpc>
              </a:pPr>
              <a:r>
                <a:rPr lang="en-US" sz="2094" spc="20">
                  <a:solidFill>
                    <a:srgbClr val="000000"/>
                  </a:solidFill>
                  <a:latin typeface="Arimo Bold"/>
                </a:rPr>
                <a:t>Seller Data (9 Documents): Contains detailed information on seller account management and affiliation programs, crucial for supporting Daraz’s seller community.</a:t>
              </a:r>
            </a:p>
          </p:txBody>
        </p:sp>
      </p:grpSp>
      <p:grpSp>
        <p:nvGrpSpPr>
          <p:cNvPr name="Group 14" id="14"/>
          <p:cNvGrpSpPr/>
          <p:nvPr/>
        </p:nvGrpSpPr>
        <p:grpSpPr>
          <a:xfrm rot="0">
            <a:off x="8518563" y="7104025"/>
            <a:ext cx="8907349" cy="1989347"/>
            <a:chOff x="0" y="0"/>
            <a:chExt cx="3357221" cy="749794"/>
          </a:xfrm>
        </p:grpSpPr>
        <p:sp>
          <p:nvSpPr>
            <p:cNvPr name="Freeform 15" id="15"/>
            <p:cNvSpPr/>
            <p:nvPr/>
          </p:nvSpPr>
          <p:spPr>
            <a:xfrm flipH="false" flipV="false" rot="0">
              <a:off x="0" y="0"/>
              <a:ext cx="3357221" cy="749794"/>
            </a:xfrm>
            <a:custGeom>
              <a:avLst/>
              <a:gdLst/>
              <a:ahLst/>
              <a:cxnLst/>
              <a:rect r="r" b="b" t="t" l="l"/>
              <a:pathLst>
                <a:path h="749794" w="3357221">
                  <a:moveTo>
                    <a:pt x="3154021" y="0"/>
                  </a:moveTo>
                  <a:cubicBezTo>
                    <a:pt x="3266246" y="0"/>
                    <a:pt x="3357221" y="167847"/>
                    <a:pt x="3357221" y="374897"/>
                  </a:cubicBezTo>
                  <a:cubicBezTo>
                    <a:pt x="3357221" y="581947"/>
                    <a:pt x="3266246" y="749794"/>
                    <a:pt x="3154021" y="749794"/>
                  </a:cubicBezTo>
                  <a:lnTo>
                    <a:pt x="203200" y="749794"/>
                  </a:lnTo>
                  <a:cubicBezTo>
                    <a:pt x="90976" y="749794"/>
                    <a:pt x="0" y="581947"/>
                    <a:pt x="0" y="374897"/>
                  </a:cubicBezTo>
                  <a:cubicBezTo>
                    <a:pt x="0" y="167847"/>
                    <a:pt x="90976" y="0"/>
                    <a:pt x="203200" y="0"/>
                  </a:cubicBezTo>
                  <a:close/>
                </a:path>
              </a:pathLst>
            </a:custGeom>
            <a:solidFill>
              <a:srgbClr val="F37221"/>
            </a:solidFill>
          </p:spPr>
        </p:sp>
        <p:sp>
          <p:nvSpPr>
            <p:cNvPr name="TextBox 16" id="16"/>
            <p:cNvSpPr txBox="true"/>
            <p:nvPr/>
          </p:nvSpPr>
          <p:spPr>
            <a:xfrm>
              <a:off x="0" y="-57150"/>
              <a:ext cx="3357221" cy="806944"/>
            </a:xfrm>
            <a:prstGeom prst="rect">
              <a:avLst/>
            </a:prstGeom>
          </p:spPr>
          <p:txBody>
            <a:bodyPr anchor="ctr" rtlCol="false" tIns="50800" lIns="50800" bIns="50800" rIns="50800"/>
            <a:lstStyle/>
            <a:p>
              <a:pPr algn="ctr">
                <a:lnSpc>
                  <a:spcPts val="2932"/>
                </a:lnSpc>
              </a:pPr>
              <a:r>
                <a:rPr lang="en-US" sz="2094" spc="20">
                  <a:solidFill>
                    <a:srgbClr val="000000"/>
                  </a:solidFill>
                  <a:latin typeface="Arimo Bold"/>
                </a:rPr>
                <a:t>Product Data (Over 400 Products in 10+ Categories): Facilitates specific product inquiries, ranging from availability and specifications to pricing and seller performance, ensuring customers find exactly what they need.</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15157704" y="-3741011"/>
            <a:ext cx="5848803" cy="5848803"/>
          </a:xfrm>
          <a:custGeom>
            <a:avLst/>
            <a:gdLst/>
            <a:ahLst/>
            <a:cxnLst/>
            <a:rect r="r" b="b" t="t" l="l"/>
            <a:pathLst>
              <a:path h="5848803" w="5848803">
                <a:moveTo>
                  <a:pt x="0" y="0"/>
                </a:moveTo>
                <a:lnTo>
                  <a:pt x="5848803" y="0"/>
                </a:lnTo>
                <a:lnTo>
                  <a:pt x="5848803" y="5848802"/>
                </a:lnTo>
                <a:lnTo>
                  <a:pt x="0" y="58488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77349" y="1727009"/>
            <a:ext cx="8053455" cy="3678799"/>
          </a:xfrm>
          <a:custGeom>
            <a:avLst/>
            <a:gdLst/>
            <a:ahLst/>
            <a:cxnLst/>
            <a:rect r="r" b="b" t="t" l="l"/>
            <a:pathLst>
              <a:path h="3678799" w="8053455">
                <a:moveTo>
                  <a:pt x="0" y="0"/>
                </a:moveTo>
                <a:lnTo>
                  <a:pt x="8053454" y="0"/>
                </a:lnTo>
                <a:lnTo>
                  <a:pt x="8053454" y="3678798"/>
                </a:lnTo>
                <a:lnTo>
                  <a:pt x="0" y="3678798"/>
                </a:lnTo>
                <a:lnTo>
                  <a:pt x="0" y="0"/>
                </a:lnTo>
                <a:close/>
              </a:path>
            </a:pathLst>
          </a:custGeom>
          <a:blipFill>
            <a:blip r:embed="rId4"/>
            <a:stretch>
              <a:fillRect l="0" t="0" r="0" b="0"/>
            </a:stretch>
          </a:blipFill>
          <a:ln w="38100" cap="sq">
            <a:solidFill>
              <a:srgbClr val="000000"/>
            </a:solidFill>
            <a:prstDash val="solid"/>
            <a:miter/>
          </a:ln>
        </p:spPr>
      </p:sp>
      <p:sp>
        <p:nvSpPr>
          <p:cNvPr name="Freeform 4" id="4"/>
          <p:cNvSpPr/>
          <p:nvPr/>
        </p:nvSpPr>
        <p:spPr>
          <a:xfrm flipH="false" flipV="false" rot="0">
            <a:off x="9877349" y="5853482"/>
            <a:ext cx="8053455" cy="3671136"/>
          </a:xfrm>
          <a:custGeom>
            <a:avLst/>
            <a:gdLst/>
            <a:ahLst/>
            <a:cxnLst/>
            <a:rect r="r" b="b" t="t" l="l"/>
            <a:pathLst>
              <a:path h="3671136" w="8053455">
                <a:moveTo>
                  <a:pt x="0" y="0"/>
                </a:moveTo>
                <a:lnTo>
                  <a:pt x="8053454" y="0"/>
                </a:lnTo>
                <a:lnTo>
                  <a:pt x="8053454" y="3671136"/>
                </a:lnTo>
                <a:lnTo>
                  <a:pt x="0" y="3671136"/>
                </a:lnTo>
                <a:lnTo>
                  <a:pt x="0" y="0"/>
                </a:lnTo>
                <a:close/>
              </a:path>
            </a:pathLst>
          </a:custGeom>
          <a:blipFill>
            <a:blip r:embed="rId5"/>
            <a:stretch>
              <a:fillRect l="0" t="-8416" r="0" b="-29068"/>
            </a:stretch>
          </a:blipFill>
        </p:spPr>
      </p:sp>
      <p:sp>
        <p:nvSpPr>
          <p:cNvPr name="Freeform 5" id="5"/>
          <p:cNvSpPr/>
          <p:nvPr/>
        </p:nvSpPr>
        <p:spPr>
          <a:xfrm flipH="false" flipV="false" rot="0">
            <a:off x="-2849597" y="8362426"/>
            <a:ext cx="5462565" cy="2731282"/>
          </a:xfrm>
          <a:custGeom>
            <a:avLst/>
            <a:gdLst/>
            <a:ahLst/>
            <a:cxnLst/>
            <a:rect r="r" b="b" t="t" l="l"/>
            <a:pathLst>
              <a:path h="2731282" w="5462565">
                <a:moveTo>
                  <a:pt x="0" y="0"/>
                </a:moveTo>
                <a:lnTo>
                  <a:pt x="5462564" y="0"/>
                </a:lnTo>
                <a:lnTo>
                  <a:pt x="5462564" y="2731283"/>
                </a:lnTo>
                <a:lnTo>
                  <a:pt x="0" y="27312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447800"/>
            <a:ext cx="8115300" cy="7810500"/>
          </a:xfrm>
          <a:prstGeom prst="rect">
            <a:avLst/>
          </a:prstGeom>
        </p:spPr>
        <p:txBody>
          <a:bodyPr anchor="t" rtlCol="false" tIns="0" lIns="0" bIns="0" rIns="0">
            <a:spAutoFit/>
          </a:bodyPr>
          <a:lstStyle/>
          <a:p>
            <a:pPr algn="just">
              <a:lnSpc>
                <a:spcPts val="2974"/>
              </a:lnSpc>
            </a:pPr>
            <a:r>
              <a:rPr lang="en-US" sz="2478" spc="123" u="sng">
                <a:solidFill>
                  <a:srgbClr val="F95C32"/>
                </a:solidFill>
                <a:latin typeface="Arimo Bold"/>
              </a:rPr>
              <a:t>Data Extraction Steps:</a:t>
            </a:r>
          </a:p>
          <a:p>
            <a:pPr algn="just" marL="535073" indent="-267537" lvl="1">
              <a:lnSpc>
                <a:spcPts val="2974"/>
              </a:lnSpc>
              <a:buFont typeface="Arial"/>
              <a:buChar char="•"/>
            </a:pPr>
            <a:r>
              <a:rPr lang="en-US" sz="2478" spc="123">
                <a:solidFill>
                  <a:srgbClr val="000000"/>
                </a:solidFill>
                <a:latin typeface="Arimo"/>
              </a:rPr>
              <a:t>Located products on Daraz and copied the URL of the results page.</a:t>
            </a:r>
          </a:p>
          <a:p>
            <a:pPr algn="just" marL="535073" indent="-267537" lvl="1">
              <a:lnSpc>
                <a:spcPts val="2974"/>
              </a:lnSpc>
              <a:buFont typeface="Arial"/>
              <a:buChar char="•"/>
            </a:pPr>
            <a:r>
              <a:rPr lang="en-US" sz="2478" spc="123">
                <a:solidFill>
                  <a:srgbClr val="000000"/>
                </a:solidFill>
                <a:latin typeface="Arimo"/>
              </a:rPr>
              <a:t>Used Python to automate the extraction of product links from the results page. </a:t>
            </a:r>
          </a:p>
          <a:p>
            <a:pPr algn="just" marL="535073" indent="-267537" lvl="1">
              <a:lnSpc>
                <a:spcPts val="2974"/>
              </a:lnSpc>
              <a:buFont typeface="Arial"/>
              <a:buChar char="•"/>
            </a:pPr>
            <a:r>
              <a:rPr lang="en-US" sz="2478" spc="123">
                <a:solidFill>
                  <a:srgbClr val="000000"/>
                </a:solidFill>
                <a:latin typeface="Arimo"/>
              </a:rPr>
              <a:t>Targeted the 'productURL' tag to fetch links for each listed product.</a:t>
            </a:r>
          </a:p>
          <a:p>
            <a:pPr algn="just">
              <a:lnSpc>
                <a:spcPts val="2974"/>
              </a:lnSpc>
            </a:pPr>
            <a:r>
              <a:rPr lang="en-US" sz="2478" spc="123" u="sng">
                <a:solidFill>
                  <a:srgbClr val="F95C32"/>
                </a:solidFill>
                <a:latin typeface="Arimo Bold"/>
              </a:rPr>
              <a:t>Detailed Data Scraping:</a:t>
            </a:r>
          </a:p>
          <a:p>
            <a:pPr algn="just" marL="535073" indent="-267537" lvl="1">
              <a:lnSpc>
                <a:spcPts val="2974"/>
              </a:lnSpc>
              <a:buFont typeface="Arial"/>
              <a:buChar char="•"/>
            </a:pPr>
            <a:r>
              <a:rPr lang="en-US" sz="2478" spc="123">
                <a:solidFill>
                  <a:srgbClr val="000000"/>
                </a:solidFill>
                <a:latin typeface="Arimo"/>
              </a:rPr>
              <a:t>Ran a Python script for each product link to extract detailed information.</a:t>
            </a:r>
          </a:p>
          <a:p>
            <a:pPr algn="just" marL="535073" indent="-267537" lvl="1">
              <a:lnSpc>
                <a:spcPts val="2974"/>
              </a:lnSpc>
              <a:buFont typeface="Arial"/>
              <a:buChar char="•"/>
            </a:pPr>
            <a:r>
              <a:rPr lang="en-US" sz="2478" spc="123">
                <a:solidFill>
                  <a:srgbClr val="000000"/>
                </a:solidFill>
                <a:latin typeface="Arimo"/>
              </a:rPr>
              <a:t>Scraped data by targeting specific HTML tags.</a:t>
            </a:r>
          </a:p>
          <a:p>
            <a:pPr algn="just">
              <a:lnSpc>
                <a:spcPts val="2974"/>
              </a:lnSpc>
            </a:pPr>
            <a:r>
              <a:rPr lang="en-US" sz="2478" spc="123" u="sng">
                <a:solidFill>
                  <a:srgbClr val="F95C32"/>
                </a:solidFill>
                <a:latin typeface="Arimo Bold"/>
              </a:rPr>
              <a:t>Handling Complex Data using Regex:</a:t>
            </a:r>
          </a:p>
          <a:p>
            <a:pPr algn="just" marL="535073" indent="-267537" lvl="1">
              <a:lnSpc>
                <a:spcPts val="2974"/>
              </a:lnSpc>
              <a:buFont typeface="Arial"/>
              <a:buChar char="•"/>
            </a:pPr>
            <a:r>
              <a:rPr lang="en-US" sz="2478" spc="123">
                <a:solidFill>
                  <a:srgbClr val="000000"/>
                </a:solidFill>
                <a:latin typeface="Arimo"/>
              </a:rPr>
              <a:t>Developed regex expressions to capture data not directly accessible via HTML tags.</a:t>
            </a:r>
          </a:p>
          <a:p>
            <a:pPr algn="just" marL="535073" indent="-267537" lvl="1">
              <a:lnSpc>
                <a:spcPts val="2974"/>
              </a:lnSpc>
              <a:buFont typeface="Arial"/>
              <a:buChar char="•"/>
            </a:pPr>
            <a:r>
              <a:rPr lang="en-US" sz="2478" spc="123">
                <a:solidFill>
                  <a:srgbClr val="000000"/>
                </a:solidFill>
                <a:latin typeface="Arimo"/>
              </a:rPr>
              <a:t>Ensured comprehensive data extraction for nuanced product details.</a:t>
            </a:r>
          </a:p>
          <a:p>
            <a:pPr algn="just">
              <a:lnSpc>
                <a:spcPts val="2974"/>
              </a:lnSpc>
            </a:pPr>
            <a:r>
              <a:rPr lang="en-US" sz="2478" spc="123" u="sng">
                <a:solidFill>
                  <a:srgbClr val="F95C32"/>
                </a:solidFill>
                <a:latin typeface="Arimo Bold"/>
              </a:rPr>
              <a:t>Data Storage in JSON Format:</a:t>
            </a:r>
          </a:p>
          <a:p>
            <a:pPr algn="just" marL="535073" indent="-267537" lvl="1">
              <a:lnSpc>
                <a:spcPts val="2974"/>
              </a:lnSpc>
              <a:buFont typeface="Arial"/>
              <a:buChar char="•"/>
            </a:pPr>
            <a:r>
              <a:rPr lang="en-US" sz="2478" spc="123">
                <a:solidFill>
                  <a:srgbClr val="000000"/>
                </a:solidFill>
                <a:latin typeface="Arimo"/>
              </a:rPr>
              <a:t>Stored extracted information in individual text files for each product.</a:t>
            </a:r>
          </a:p>
          <a:p>
            <a:pPr algn="just" marL="535073" indent="-267537" lvl="1">
              <a:lnSpc>
                <a:spcPts val="2974"/>
              </a:lnSpc>
              <a:buFont typeface="Arial"/>
              <a:buChar char="•"/>
            </a:pPr>
            <a:r>
              <a:rPr lang="en-US" sz="2478" spc="123">
                <a:solidFill>
                  <a:srgbClr val="000000"/>
                </a:solidFill>
                <a:latin typeface="Arimo"/>
              </a:rPr>
              <a:t>Used JSON format to maintain structured and accessible data.</a:t>
            </a:r>
          </a:p>
        </p:txBody>
      </p:sp>
      <p:sp>
        <p:nvSpPr>
          <p:cNvPr name="TextBox 7" id="7"/>
          <p:cNvSpPr txBox="true"/>
          <p:nvPr/>
        </p:nvSpPr>
        <p:spPr>
          <a:xfrm rot="0">
            <a:off x="1028700" y="376686"/>
            <a:ext cx="16230600" cy="904502"/>
          </a:xfrm>
          <a:prstGeom prst="rect">
            <a:avLst/>
          </a:prstGeom>
        </p:spPr>
        <p:txBody>
          <a:bodyPr anchor="t" rtlCol="false" tIns="0" lIns="0" bIns="0" rIns="0">
            <a:spAutoFit/>
          </a:bodyPr>
          <a:lstStyle/>
          <a:p>
            <a:pPr algn="ctr" marL="0" indent="0" lvl="0">
              <a:lnSpc>
                <a:spcPts val="7497"/>
              </a:lnSpc>
              <a:spcBef>
                <a:spcPct val="0"/>
              </a:spcBef>
            </a:pPr>
            <a:r>
              <a:rPr lang="en-US" sz="5432" spc="271">
                <a:solidFill>
                  <a:srgbClr val="F35000"/>
                </a:solidFill>
                <a:latin typeface="Canva Sans 1 Bold"/>
              </a:rPr>
              <a:t>Scrapping Products From Daraz Website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934483" y="8520018"/>
            <a:ext cx="19670065" cy="5255628"/>
          </a:xfrm>
          <a:custGeom>
            <a:avLst/>
            <a:gdLst/>
            <a:ahLst/>
            <a:cxnLst/>
            <a:rect r="r" b="b" t="t" l="l"/>
            <a:pathLst>
              <a:path h="5255628" w="19670065">
                <a:moveTo>
                  <a:pt x="0" y="0"/>
                </a:moveTo>
                <a:lnTo>
                  <a:pt x="19670065" y="0"/>
                </a:lnTo>
                <a:lnTo>
                  <a:pt x="19670065" y="5255628"/>
                </a:lnTo>
                <a:lnTo>
                  <a:pt x="0" y="5255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1032" y="-3824459"/>
            <a:ext cx="19670065" cy="5255628"/>
          </a:xfrm>
          <a:custGeom>
            <a:avLst/>
            <a:gdLst/>
            <a:ahLst/>
            <a:cxnLst/>
            <a:rect r="r" b="b" t="t" l="l"/>
            <a:pathLst>
              <a:path h="5255628" w="19670065">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21061" y="4200526"/>
            <a:ext cx="10845878" cy="1704974"/>
          </a:xfrm>
          <a:prstGeom prst="rect">
            <a:avLst/>
          </a:prstGeom>
        </p:spPr>
        <p:txBody>
          <a:bodyPr anchor="t" rtlCol="false" tIns="0" lIns="0" bIns="0" rIns="0">
            <a:spAutoFit/>
          </a:bodyPr>
          <a:lstStyle/>
          <a:p>
            <a:pPr algn="ctr" marL="0" indent="0" lvl="0">
              <a:lnSpc>
                <a:spcPts val="13800"/>
              </a:lnSpc>
              <a:spcBef>
                <a:spcPct val="0"/>
              </a:spcBef>
            </a:pPr>
            <a:r>
              <a:rPr lang="en-US" sz="10000" spc="500">
                <a:solidFill>
                  <a:srgbClr val="F47C00"/>
                </a:solidFill>
                <a:latin typeface="Canva Sans 1 Bold"/>
              </a:rPr>
              <a:t>Retrieval Phase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5105"/>
            <a:ext cx="18288000" cy="8740140"/>
          </a:xfrm>
          <a:custGeom>
            <a:avLst/>
            <a:gdLst/>
            <a:ahLst/>
            <a:cxnLst/>
            <a:rect r="r" b="b" t="t" l="l"/>
            <a:pathLst>
              <a:path h="8740140" w="18288000">
                <a:moveTo>
                  <a:pt x="0" y="0"/>
                </a:moveTo>
                <a:lnTo>
                  <a:pt x="18288000" y="0"/>
                </a:lnTo>
                <a:lnTo>
                  <a:pt x="18288000" y="8740140"/>
                </a:lnTo>
                <a:lnTo>
                  <a:pt x="0" y="8740140"/>
                </a:lnTo>
                <a:lnTo>
                  <a:pt x="0" y="0"/>
                </a:lnTo>
                <a:close/>
              </a:path>
            </a:pathLst>
          </a:custGeom>
          <a:blipFill>
            <a:blip r:embed="rId2"/>
            <a:stretch>
              <a:fillRect l="0" t="0" r="0" b="0"/>
            </a:stretch>
          </a:blipFill>
        </p:spPr>
      </p:sp>
      <p:sp>
        <p:nvSpPr>
          <p:cNvPr name="TextBox 3" id="3"/>
          <p:cNvSpPr txBox="true"/>
          <p:nvPr/>
        </p:nvSpPr>
        <p:spPr>
          <a:xfrm rot="0">
            <a:off x="1645920" y="427520"/>
            <a:ext cx="14996160" cy="1097585"/>
          </a:xfrm>
          <a:prstGeom prst="rect">
            <a:avLst/>
          </a:prstGeom>
        </p:spPr>
        <p:txBody>
          <a:bodyPr anchor="t" rtlCol="false" tIns="0" lIns="0" bIns="0" rIns="0">
            <a:spAutoFit/>
          </a:bodyPr>
          <a:lstStyle/>
          <a:p>
            <a:pPr algn="ctr">
              <a:lnSpc>
                <a:spcPts val="9066"/>
              </a:lnSpc>
              <a:spcBef>
                <a:spcPct val="0"/>
              </a:spcBef>
            </a:pPr>
            <a:r>
              <a:rPr lang="en-US" sz="6569" spc="328">
                <a:solidFill>
                  <a:srgbClr val="F35000"/>
                </a:solidFill>
                <a:latin typeface="Canva Sans 1 Bold"/>
              </a:rPr>
              <a:t>Retrieval on Main/Seller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0" y="1661160"/>
            <a:ext cx="18288000" cy="8625840"/>
          </a:xfrm>
          <a:custGeom>
            <a:avLst/>
            <a:gdLst/>
            <a:ahLst/>
            <a:cxnLst/>
            <a:rect r="r" b="b" t="t" l="l"/>
            <a:pathLst>
              <a:path h="8625840" w="18288000">
                <a:moveTo>
                  <a:pt x="0" y="0"/>
                </a:moveTo>
                <a:lnTo>
                  <a:pt x="18288000" y="0"/>
                </a:lnTo>
                <a:lnTo>
                  <a:pt x="18288000" y="8625840"/>
                </a:lnTo>
                <a:lnTo>
                  <a:pt x="0" y="8625840"/>
                </a:lnTo>
                <a:lnTo>
                  <a:pt x="0" y="0"/>
                </a:lnTo>
                <a:close/>
              </a:path>
            </a:pathLst>
          </a:custGeom>
          <a:blipFill>
            <a:blip r:embed="rId2"/>
            <a:stretch>
              <a:fillRect l="0" t="0" r="0" b="0"/>
            </a:stretch>
          </a:blipFill>
        </p:spPr>
      </p:sp>
      <p:sp>
        <p:nvSpPr>
          <p:cNvPr name="TextBox 3" id="3"/>
          <p:cNvSpPr txBox="true"/>
          <p:nvPr/>
        </p:nvSpPr>
        <p:spPr>
          <a:xfrm rot="0">
            <a:off x="1645920" y="427520"/>
            <a:ext cx="14996160" cy="1097585"/>
          </a:xfrm>
          <a:prstGeom prst="rect">
            <a:avLst/>
          </a:prstGeom>
        </p:spPr>
        <p:txBody>
          <a:bodyPr anchor="t" rtlCol="false" tIns="0" lIns="0" bIns="0" rIns="0">
            <a:spAutoFit/>
          </a:bodyPr>
          <a:lstStyle/>
          <a:p>
            <a:pPr algn="ctr">
              <a:lnSpc>
                <a:spcPts val="9066"/>
              </a:lnSpc>
              <a:spcBef>
                <a:spcPct val="0"/>
              </a:spcBef>
            </a:pPr>
            <a:r>
              <a:rPr lang="en-US" sz="6569" spc="328">
                <a:solidFill>
                  <a:srgbClr val="F35000"/>
                </a:solidFill>
                <a:latin typeface="Canva Sans 1 Bold"/>
              </a:rPr>
              <a:t>Retrieval on Products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sp>
        <p:nvSpPr>
          <p:cNvPr name="Freeform 2" id="2"/>
          <p:cNvSpPr/>
          <p:nvPr/>
        </p:nvSpPr>
        <p:spPr>
          <a:xfrm flipH="false" flipV="false" rot="0">
            <a:off x="-934483" y="8520018"/>
            <a:ext cx="19670065" cy="5255628"/>
          </a:xfrm>
          <a:custGeom>
            <a:avLst/>
            <a:gdLst/>
            <a:ahLst/>
            <a:cxnLst/>
            <a:rect r="r" b="b" t="t" l="l"/>
            <a:pathLst>
              <a:path h="5255628" w="19670065">
                <a:moveTo>
                  <a:pt x="0" y="0"/>
                </a:moveTo>
                <a:lnTo>
                  <a:pt x="19670065" y="0"/>
                </a:lnTo>
                <a:lnTo>
                  <a:pt x="19670065" y="5255628"/>
                </a:lnTo>
                <a:lnTo>
                  <a:pt x="0" y="52556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1032" y="-3824459"/>
            <a:ext cx="19670065" cy="5255628"/>
          </a:xfrm>
          <a:custGeom>
            <a:avLst/>
            <a:gdLst/>
            <a:ahLst/>
            <a:cxnLst/>
            <a:rect r="r" b="b" t="t" l="l"/>
            <a:pathLst>
              <a:path h="5255628" w="19670065">
                <a:moveTo>
                  <a:pt x="0" y="0"/>
                </a:moveTo>
                <a:lnTo>
                  <a:pt x="19670064" y="0"/>
                </a:lnTo>
                <a:lnTo>
                  <a:pt x="19670064" y="5255629"/>
                </a:lnTo>
                <a:lnTo>
                  <a:pt x="0" y="52556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721061" y="4200526"/>
            <a:ext cx="10845878" cy="1704974"/>
          </a:xfrm>
          <a:prstGeom prst="rect">
            <a:avLst/>
          </a:prstGeom>
        </p:spPr>
        <p:txBody>
          <a:bodyPr anchor="t" rtlCol="false" tIns="0" lIns="0" bIns="0" rIns="0">
            <a:spAutoFit/>
          </a:bodyPr>
          <a:lstStyle/>
          <a:p>
            <a:pPr algn="ctr" marL="0" indent="0" lvl="0">
              <a:lnSpc>
                <a:spcPts val="13800"/>
              </a:lnSpc>
              <a:spcBef>
                <a:spcPct val="0"/>
              </a:spcBef>
            </a:pPr>
            <a:r>
              <a:rPr lang="en-US" sz="10000" spc="500">
                <a:solidFill>
                  <a:srgbClr val="F47C00"/>
                </a:solidFill>
                <a:latin typeface="Canva Sans 1 Bold"/>
              </a:rPr>
              <a:t>LLM Phase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DAGEQBEasB4</dc:identifier>
  <dcterms:modified xsi:type="dcterms:W3CDTF">2011-08-01T06:04:30Z</dcterms:modified>
  <cp:revision>1</cp:revision>
  <dc:title>Moiz_Abdullah_Zauraiz</dc:title>
</cp:coreProperties>
</file>